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8" r:id="rId2"/>
    <p:sldId id="259" r:id="rId3"/>
    <p:sldId id="302" r:id="rId4"/>
    <p:sldId id="308" r:id="rId5"/>
    <p:sldId id="306" r:id="rId6"/>
    <p:sldId id="303" r:id="rId7"/>
    <p:sldId id="266" r:id="rId8"/>
    <p:sldId id="309" r:id="rId9"/>
    <p:sldId id="310" r:id="rId10"/>
    <p:sldId id="312" r:id="rId11"/>
    <p:sldId id="313" r:id="rId12"/>
    <p:sldId id="311" r:id="rId13"/>
    <p:sldId id="314" r:id="rId14"/>
    <p:sldId id="315" r:id="rId15"/>
    <p:sldId id="274" r:id="rId16"/>
    <p:sldId id="327" r:id="rId17"/>
    <p:sldId id="328" r:id="rId18"/>
    <p:sldId id="329" r:id="rId19"/>
    <p:sldId id="330" r:id="rId20"/>
    <p:sldId id="316" r:id="rId21"/>
    <p:sldId id="333" r:id="rId22"/>
    <p:sldId id="283" r:id="rId23"/>
    <p:sldId id="326" r:id="rId24"/>
    <p:sldId id="342" r:id="rId25"/>
    <p:sldId id="338" r:id="rId26"/>
    <p:sldId id="334" r:id="rId27"/>
    <p:sldId id="318" r:id="rId28"/>
    <p:sldId id="319" r:id="rId29"/>
    <p:sldId id="320" r:id="rId30"/>
    <p:sldId id="289" r:id="rId31"/>
    <p:sldId id="339" r:id="rId32"/>
    <p:sldId id="340" r:id="rId33"/>
    <p:sldId id="323" r:id="rId34"/>
    <p:sldId id="317" r:id="rId35"/>
    <p:sldId id="324" r:id="rId36"/>
    <p:sldId id="322" r:id="rId37"/>
    <p:sldId id="337" r:id="rId38"/>
    <p:sldId id="321" r:id="rId39"/>
    <p:sldId id="371" r:id="rId40"/>
    <p:sldId id="372" r:id="rId41"/>
    <p:sldId id="375" r:id="rId42"/>
    <p:sldId id="376" r:id="rId43"/>
    <p:sldId id="377" r:id="rId44"/>
    <p:sldId id="378" r:id="rId45"/>
    <p:sldId id="379" r:id="rId46"/>
    <p:sldId id="380" r:id="rId47"/>
    <p:sldId id="381" r:id="rId48"/>
    <p:sldId id="382" r:id="rId49"/>
    <p:sldId id="383" r:id="rId50"/>
    <p:sldId id="399" r:id="rId51"/>
    <p:sldId id="355" r:id="rId52"/>
    <p:sldId id="387" r:id="rId53"/>
    <p:sldId id="388" r:id="rId54"/>
    <p:sldId id="390" r:id="rId55"/>
    <p:sldId id="389" r:id="rId56"/>
    <p:sldId id="391" r:id="rId57"/>
    <p:sldId id="392" r:id="rId58"/>
    <p:sldId id="393" r:id="rId59"/>
    <p:sldId id="394" r:id="rId60"/>
    <p:sldId id="398" r:id="rId61"/>
    <p:sldId id="25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5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574A6D-ED21-436A-8D9D-E82EB3F6764A}" type="datetimeFigureOut">
              <a:rPr lang="tr-TR" smtClean="0"/>
              <a:t>18.05.2017</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F9D1C3-75A2-47FD-8ADF-5FB850ED2F33}" type="slidenum">
              <a:rPr lang="tr-TR" smtClean="0"/>
              <a:t>‹#›</a:t>
            </a:fld>
            <a:endParaRPr lang="tr-TR"/>
          </a:p>
        </p:txBody>
      </p:sp>
    </p:spTree>
    <p:extLst>
      <p:ext uri="{BB962C8B-B14F-4D97-AF65-F5344CB8AC3E}">
        <p14:creationId xmlns:p14="http://schemas.microsoft.com/office/powerpoint/2010/main" val="280357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E620C-EE52-4084-B6C2-F04C76FA1785}" type="datetimeFigureOut">
              <a:rPr lang="tr-TR" smtClean="0"/>
              <a:t>18.05.2017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E24B8-420E-4473-927A-B4D6FFACFECC}" type="slidenum">
              <a:rPr lang="tr-TR" smtClean="0"/>
              <a:t>‹#›</a:t>
            </a:fld>
            <a:endParaRPr lang="tr-TR"/>
          </a:p>
        </p:txBody>
      </p:sp>
    </p:spTree>
    <p:extLst>
      <p:ext uri="{BB962C8B-B14F-4D97-AF65-F5344CB8AC3E}">
        <p14:creationId xmlns:p14="http://schemas.microsoft.com/office/powerpoint/2010/main" val="379900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AE24B8-420E-4473-927A-B4D6FFACFECC}" type="slidenum">
              <a:rPr lang="tr-TR" smtClean="0"/>
              <a:t>2</a:t>
            </a:fld>
            <a:endParaRPr lang="tr-TR" dirty="0"/>
          </a:p>
        </p:txBody>
      </p:sp>
    </p:spTree>
    <p:extLst>
      <p:ext uri="{BB962C8B-B14F-4D97-AF65-F5344CB8AC3E}">
        <p14:creationId xmlns:p14="http://schemas.microsoft.com/office/powerpoint/2010/main" val="73475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53109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83097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45931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327376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121176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1629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198685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5244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4199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353390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a:t>
            </a:fld>
            <a:endParaRPr lang="tr-TR" dirty="0">
              <a:solidFill>
                <a:prstClr val="black"/>
              </a:solidFill>
            </a:endParaRPr>
          </a:p>
        </p:txBody>
      </p:sp>
    </p:spTree>
    <p:extLst>
      <p:ext uri="{BB962C8B-B14F-4D97-AF65-F5344CB8AC3E}">
        <p14:creationId xmlns:p14="http://schemas.microsoft.com/office/powerpoint/2010/main" val="54274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329781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3914336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583264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33746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109343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246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531953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32</a:t>
            </a:fld>
            <a:endParaRPr lang="tr-TR">
              <a:solidFill>
                <a:prstClr val="black"/>
              </a:solidFill>
            </a:endParaRPr>
          </a:p>
        </p:txBody>
      </p:sp>
    </p:spTree>
    <p:extLst>
      <p:ext uri="{BB962C8B-B14F-4D97-AF65-F5344CB8AC3E}">
        <p14:creationId xmlns:p14="http://schemas.microsoft.com/office/powerpoint/2010/main" val="293328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280448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30974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a:t>
            </a:fld>
            <a:endParaRPr lang="tr-TR" dirty="0">
              <a:solidFill>
                <a:prstClr val="black"/>
              </a:solidFill>
            </a:endParaRPr>
          </a:p>
        </p:txBody>
      </p:sp>
    </p:spTree>
    <p:extLst>
      <p:ext uri="{BB962C8B-B14F-4D97-AF65-F5344CB8AC3E}">
        <p14:creationId xmlns:p14="http://schemas.microsoft.com/office/powerpoint/2010/main" val="851099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406755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3674884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90563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val="3488978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2364178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40</a:t>
            </a:fld>
            <a:endParaRPr lang="tr-TR">
              <a:solidFill>
                <a:prstClr val="black"/>
              </a:solidFill>
            </a:endParaRPr>
          </a:p>
        </p:txBody>
      </p:sp>
    </p:spTree>
    <p:extLst>
      <p:ext uri="{BB962C8B-B14F-4D97-AF65-F5344CB8AC3E}">
        <p14:creationId xmlns:p14="http://schemas.microsoft.com/office/powerpoint/2010/main" val="389932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248296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650633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899110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44</a:t>
            </a:fld>
            <a:endParaRPr lang="tr-TR">
              <a:solidFill>
                <a:prstClr val="black"/>
              </a:solidFill>
            </a:endParaRPr>
          </a:p>
        </p:txBody>
      </p:sp>
    </p:spTree>
    <p:extLst>
      <p:ext uri="{BB962C8B-B14F-4D97-AF65-F5344CB8AC3E}">
        <p14:creationId xmlns:p14="http://schemas.microsoft.com/office/powerpoint/2010/main" val="326736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610470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45</a:t>
            </a:fld>
            <a:endParaRPr lang="tr-TR">
              <a:solidFill>
                <a:prstClr val="black"/>
              </a:solidFill>
            </a:endParaRPr>
          </a:p>
        </p:txBody>
      </p:sp>
    </p:spTree>
    <p:extLst>
      <p:ext uri="{BB962C8B-B14F-4D97-AF65-F5344CB8AC3E}">
        <p14:creationId xmlns:p14="http://schemas.microsoft.com/office/powerpoint/2010/main" val="3633953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46</a:t>
            </a:fld>
            <a:endParaRPr lang="tr-TR">
              <a:solidFill>
                <a:prstClr val="black"/>
              </a:solidFill>
            </a:endParaRPr>
          </a:p>
        </p:txBody>
      </p:sp>
    </p:spTree>
    <p:extLst>
      <p:ext uri="{BB962C8B-B14F-4D97-AF65-F5344CB8AC3E}">
        <p14:creationId xmlns:p14="http://schemas.microsoft.com/office/powerpoint/2010/main" val="11838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47</a:t>
            </a:fld>
            <a:endParaRPr lang="tr-TR">
              <a:solidFill>
                <a:prstClr val="black"/>
              </a:solidFill>
            </a:endParaRPr>
          </a:p>
        </p:txBody>
      </p:sp>
    </p:spTree>
    <p:extLst>
      <p:ext uri="{BB962C8B-B14F-4D97-AF65-F5344CB8AC3E}">
        <p14:creationId xmlns:p14="http://schemas.microsoft.com/office/powerpoint/2010/main" val="720694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940139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49</a:t>
            </a:fld>
            <a:endParaRPr lang="tr-TR">
              <a:solidFill>
                <a:prstClr val="black"/>
              </a:solidFill>
            </a:endParaRPr>
          </a:p>
        </p:txBody>
      </p:sp>
    </p:spTree>
    <p:extLst>
      <p:ext uri="{BB962C8B-B14F-4D97-AF65-F5344CB8AC3E}">
        <p14:creationId xmlns:p14="http://schemas.microsoft.com/office/powerpoint/2010/main" val="1066763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50</a:t>
            </a:fld>
            <a:endParaRPr lang="tr-TR">
              <a:solidFill>
                <a:prstClr val="black"/>
              </a:solidFill>
            </a:endParaRPr>
          </a:p>
        </p:txBody>
      </p:sp>
    </p:spTree>
    <p:extLst>
      <p:ext uri="{BB962C8B-B14F-4D97-AF65-F5344CB8AC3E}">
        <p14:creationId xmlns:p14="http://schemas.microsoft.com/office/powerpoint/2010/main" val="3665546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52</a:t>
            </a:fld>
            <a:endParaRPr lang="tr-TR">
              <a:solidFill>
                <a:prstClr val="black"/>
              </a:solidFill>
            </a:endParaRPr>
          </a:p>
        </p:txBody>
      </p:sp>
    </p:spTree>
    <p:extLst>
      <p:ext uri="{BB962C8B-B14F-4D97-AF65-F5344CB8AC3E}">
        <p14:creationId xmlns:p14="http://schemas.microsoft.com/office/powerpoint/2010/main" val="1528699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53</a:t>
            </a:fld>
            <a:endParaRPr lang="tr-TR">
              <a:solidFill>
                <a:prstClr val="black"/>
              </a:solidFill>
            </a:endParaRPr>
          </a:p>
        </p:txBody>
      </p:sp>
    </p:spTree>
    <p:extLst>
      <p:ext uri="{BB962C8B-B14F-4D97-AF65-F5344CB8AC3E}">
        <p14:creationId xmlns:p14="http://schemas.microsoft.com/office/powerpoint/2010/main" val="2330628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54</a:t>
            </a:fld>
            <a:endParaRPr lang="tr-TR">
              <a:solidFill>
                <a:prstClr val="black"/>
              </a:solidFill>
            </a:endParaRPr>
          </a:p>
        </p:txBody>
      </p:sp>
    </p:spTree>
    <p:extLst>
      <p:ext uri="{BB962C8B-B14F-4D97-AF65-F5344CB8AC3E}">
        <p14:creationId xmlns:p14="http://schemas.microsoft.com/office/powerpoint/2010/main" val="580868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55</a:t>
            </a:fld>
            <a:endParaRPr lang="tr-TR">
              <a:solidFill>
                <a:prstClr val="black"/>
              </a:solidFill>
            </a:endParaRPr>
          </a:p>
        </p:txBody>
      </p:sp>
    </p:spTree>
    <p:extLst>
      <p:ext uri="{BB962C8B-B14F-4D97-AF65-F5344CB8AC3E}">
        <p14:creationId xmlns:p14="http://schemas.microsoft.com/office/powerpoint/2010/main" val="32699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3444656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56</a:t>
            </a:fld>
            <a:endParaRPr lang="tr-TR">
              <a:solidFill>
                <a:prstClr val="black"/>
              </a:solidFill>
            </a:endParaRPr>
          </a:p>
        </p:txBody>
      </p:sp>
    </p:spTree>
    <p:extLst>
      <p:ext uri="{BB962C8B-B14F-4D97-AF65-F5344CB8AC3E}">
        <p14:creationId xmlns:p14="http://schemas.microsoft.com/office/powerpoint/2010/main" val="2923774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57</a:t>
            </a:fld>
            <a:endParaRPr lang="tr-TR">
              <a:solidFill>
                <a:prstClr val="black"/>
              </a:solidFill>
            </a:endParaRPr>
          </a:p>
        </p:txBody>
      </p:sp>
    </p:spTree>
    <p:extLst>
      <p:ext uri="{BB962C8B-B14F-4D97-AF65-F5344CB8AC3E}">
        <p14:creationId xmlns:p14="http://schemas.microsoft.com/office/powerpoint/2010/main" val="4204102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58</a:t>
            </a:fld>
            <a:endParaRPr lang="tr-TR">
              <a:solidFill>
                <a:prstClr val="black"/>
              </a:solidFill>
            </a:endParaRPr>
          </a:p>
        </p:txBody>
      </p:sp>
    </p:spTree>
    <p:extLst>
      <p:ext uri="{BB962C8B-B14F-4D97-AF65-F5344CB8AC3E}">
        <p14:creationId xmlns:p14="http://schemas.microsoft.com/office/powerpoint/2010/main" val="125213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59</a:t>
            </a:fld>
            <a:endParaRPr lang="tr-TR">
              <a:solidFill>
                <a:prstClr val="black"/>
              </a:solidFill>
            </a:endParaRPr>
          </a:p>
        </p:txBody>
      </p:sp>
    </p:spTree>
    <p:extLst>
      <p:ext uri="{BB962C8B-B14F-4D97-AF65-F5344CB8AC3E}">
        <p14:creationId xmlns:p14="http://schemas.microsoft.com/office/powerpoint/2010/main" val="2644981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60</a:t>
            </a:fld>
            <a:endParaRPr lang="tr-TR">
              <a:solidFill>
                <a:prstClr val="black"/>
              </a:solidFill>
            </a:endParaRPr>
          </a:p>
        </p:txBody>
      </p:sp>
    </p:spTree>
    <p:extLst>
      <p:ext uri="{BB962C8B-B14F-4D97-AF65-F5344CB8AC3E}">
        <p14:creationId xmlns:p14="http://schemas.microsoft.com/office/powerpoint/2010/main" val="100308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179643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89077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8431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8AE24B8-420E-4473-927A-B4D6FFACFECC}"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74528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C5D999F1-257A-4278-A2F3-72E5C5E97791}"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80262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AC66CF5-C118-48B0-ACDC-3AF971264B75}"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34203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BC932BE-1CA4-4039-A757-3433722D65B9}"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14037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9E7D70B-883E-42E0-9D04-4218030C2A5E}"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60179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1EF1275-066D-43B1-97A9-36917DA720F2}" type="datetime1">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813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23E5548F-E8FE-4231-9579-4E478E7A824E}"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424330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0C37577B-BD5D-4FBD-8348-8FB3E97A3568}" type="datetime1">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155774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C01EDD04-2669-48FE-BBB9-EAC3A9168193}" type="datetime1">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7235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6F3C6-402A-4214-BBE4-0F5E5D8EE61D}" type="datetime1">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25978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418E81B-AE0F-4373-9D26-A9A44B1993B2}"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85739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39E7681-3A39-4133-8247-F12CDB077F0F}" type="datetime1">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C32A6-0B67-4E49-9946-116EA9F7F92A}" type="slidenum">
              <a:rPr lang="en-US" smtClean="0"/>
              <a:t>‹#›</a:t>
            </a:fld>
            <a:endParaRPr lang="en-US"/>
          </a:p>
        </p:txBody>
      </p:sp>
    </p:spTree>
    <p:extLst>
      <p:ext uri="{BB962C8B-B14F-4D97-AF65-F5344CB8AC3E}">
        <p14:creationId xmlns:p14="http://schemas.microsoft.com/office/powerpoint/2010/main" val="307019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918BB-3BD6-41BE-929A-3642E595FD4D}" type="datetime1">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C32A6-0B67-4E49-9946-116EA9F7F92A}" type="slidenum">
              <a:rPr lang="en-US" smtClean="0"/>
              <a:t>‹#›</a:t>
            </a:fld>
            <a:endParaRPr lang="en-US"/>
          </a:p>
        </p:txBody>
      </p:sp>
    </p:spTree>
    <p:extLst>
      <p:ext uri="{BB962C8B-B14F-4D97-AF65-F5344CB8AC3E}">
        <p14:creationId xmlns:p14="http://schemas.microsoft.com/office/powerpoint/2010/main" val="336786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namik.Ceyhan@gidatarim.edu.tr"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01496" y="2118528"/>
            <a:ext cx="5888268" cy="1569660"/>
          </a:xfrm>
          <a:prstGeom prst="rect">
            <a:avLst/>
          </a:prstGeom>
          <a:noFill/>
        </p:spPr>
        <p:txBody>
          <a:bodyPr wrap="square" rtlCol="0">
            <a:spAutoFit/>
          </a:bodyPr>
          <a:lstStyle/>
          <a:p>
            <a:pPr algn="ctr"/>
            <a:r>
              <a:rPr lang="tr-TR" sz="3200" b="1" dirty="0" smtClean="0"/>
              <a:t>KGTÜ YAZIŞMA VE İMZA YETKİLERİ YÖNERGESİ BİLGİLENDİRME</a:t>
            </a:r>
            <a:endParaRPr lang="en-US" sz="3200" b="1" dirty="0"/>
          </a:p>
        </p:txBody>
      </p:sp>
      <p:pic>
        <p:nvPicPr>
          <p:cNvPr id="3" name="Picture 5" descr="C:\Users\Yasemi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12" y="2118528"/>
            <a:ext cx="2765009" cy="207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5963004" y="4763258"/>
            <a:ext cx="3026760" cy="1077218"/>
          </a:xfrm>
          <a:prstGeom prst="rect">
            <a:avLst/>
          </a:prstGeom>
        </p:spPr>
        <p:txBody>
          <a:bodyPr wrap="square">
            <a:spAutoFit/>
          </a:bodyPr>
          <a:lstStyle/>
          <a:p>
            <a:r>
              <a:rPr lang="tr-TR" sz="2800" b="1" dirty="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Namık CEYHAN</a:t>
            </a:r>
          </a:p>
          <a:p>
            <a:r>
              <a:rPr lang="tr-TR" b="1" dirty="0" smtClean="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Personel </a:t>
            </a:r>
            <a:r>
              <a:rPr lang="tr-TR" b="1" dirty="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Daire B</a:t>
            </a:r>
            <a:r>
              <a:rPr lang="tr-TR" b="1" dirty="0" smtClean="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aşkanı</a:t>
            </a:r>
            <a:endParaRPr lang="tr-TR" b="1" dirty="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tr-TR" b="1" dirty="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b="1" dirty="0" smtClean="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Yazı </a:t>
            </a:r>
            <a:r>
              <a:rPr lang="tr-TR" b="1" dirty="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İşleri Müdür V.</a:t>
            </a:r>
          </a:p>
        </p:txBody>
      </p:sp>
    </p:spTree>
    <p:extLst>
      <p:ext uri="{BB962C8B-B14F-4D97-AF65-F5344CB8AC3E}">
        <p14:creationId xmlns:p14="http://schemas.microsoft.com/office/powerpoint/2010/main" val="311151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6984344" cy="535531"/>
          </a:xfrm>
          <a:prstGeom prst="rect">
            <a:avLst/>
          </a:prstGeom>
          <a:noFill/>
        </p:spPr>
        <p:txBody>
          <a:bodyPr wrap="square" rtlCol="0">
            <a:spAutoFit/>
          </a:bodyPr>
          <a:lstStyle/>
          <a:p>
            <a:pPr algn="ctr">
              <a:lnSpc>
                <a:spcPct val="90000"/>
              </a:lnSpc>
            </a:pPr>
            <a:r>
              <a:rPr lang="tr-TR" altLang="tr-TR" sz="3200" b="1" dirty="0" smtClean="0">
                <a:solidFill>
                  <a:srgbClr val="FFC000"/>
                </a:solidFill>
              </a:rPr>
              <a:t>KURUMSAL BAŞLIK </a:t>
            </a:r>
            <a:endParaRPr lang="tr-TR" altLang="tr-TR" sz="32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672029" y="1839817"/>
            <a:ext cx="7579605" cy="3250121"/>
          </a:xfrm>
          <a:prstGeom prst="rect">
            <a:avLst/>
          </a:prstGeom>
        </p:spPr>
        <p:txBody>
          <a:bodyPr wrap="square">
            <a:spAutoFit/>
          </a:bodyPr>
          <a:lstStyle/>
          <a:p>
            <a:pPr>
              <a:lnSpc>
                <a:spcPct val="90000"/>
              </a:lnSpc>
            </a:pPr>
            <a:r>
              <a:rPr lang="tr-TR" altLang="tr-TR" sz="2400" dirty="0"/>
              <a:t>Yazı alanının üst ortasına (ÜST BİLGİ/BAŞLIK) yerleştirilir</a:t>
            </a:r>
          </a:p>
          <a:p>
            <a:pPr>
              <a:lnSpc>
                <a:spcPct val="90000"/>
              </a:lnSpc>
            </a:pPr>
            <a:endParaRPr lang="tr-TR" altLang="tr-TR" sz="2400" dirty="0"/>
          </a:p>
          <a:p>
            <a:pPr algn="ctr">
              <a:lnSpc>
                <a:spcPct val="90000"/>
              </a:lnSpc>
            </a:pPr>
            <a:r>
              <a:rPr lang="tr-TR" altLang="tr-TR" sz="2400" dirty="0">
                <a:solidFill>
                  <a:srgbClr val="C00000"/>
                </a:solidFill>
              </a:rPr>
              <a:t>KAĞIDIN BAŞLIĞINDA</a:t>
            </a:r>
          </a:p>
          <a:p>
            <a:pPr>
              <a:lnSpc>
                <a:spcPct val="90000"/>
              </a:lnSpc>
            </a:pPr>
            <a:r>
              <a:rPr lang="tr-TR" altLang="tr-TR" sz="2400" dirty="0"/>
              <a:t>        - Amblem, logo vb.</a:t>
            </a:r>
          </a:p>
          <a:p>
            <a:pPr>
              <a:lnSpc>
                <a:spcPct val="90000"/>
              </a:lnSpc>
            </a:pPr>
            <a:r>
              <a:rPr lang="tr-TR" altLang="tr-TR" sz="2400" dirty="0"/>
              <a:t>        - </a:t>
            </a:r>
            <a:r>
              <a:rPr lang="tr-TR" altLang="tr-TR" sz="2400" dirty="0" smtClean="0"/>
              <a:t>T.C. </a:t>
            </a:r>
            <a:r>
              <a:rPr lang="tr-TR" altLang="tr-TR" sz="2400" dirty="0"/>
              <a:t>kısaltması</a:t>
            </a:r>
          </a:p>
          <a:p>
            <a:pPr>
              <a:lnSpc>
                <a:spcPct val="90000"/>
              </a:lnSpc>
            </a:pPr>
            <a:r>
              <a:rPr lang="tr-TR" altLang="tr-TR" sz="2400" dirty="0"/>
              <a:t>        - </a:t>
            </a:r>
            <a:r>
              <a:rPr lang="tr-TR" altLang="tr-TR" sz="2400" dirty="0" smtClean="0"/>
              <a:t>ANA KURULUŞ (</a:t>
            </a:r>
            <a:r>
              <a:rPr lang="tr-TR" altLang="tr-TR" sz="2400" dirty="0"/>
              <a:t>büyük harflerle)</a:t>
            </a:r>
          </a:p>
          <a:p>
            <a:pPr>
              <a:lnSpc>
                <a:spcPct val="90000"/>
              </a:lnSpc>
            </a:pPr>
            <a:r>
              <a:rPr lang="tr-TR" altLang="tr-TR" sz="2400" dirty="0"/>
              <a:t>        - Birim adı (İlk harfleri büyük, küçük harflerle) </a:t>
            </a:r>
            <a:r>
              <a:rPr lang="tr-TR" altLang="tr-TR" sz="2400" dirty="0">
                <a:solidFill>
                  <a:srgbClr val="C00000"/>
                </a:solidFill>
              </a:rPr>
              <a:t>yer alır.</a:t>
            </a:r>
            <a:endParaRPr lang="tr-TR" altLang="tr-TR" sz="2400" b="1" dirty="0">
              <a:solidFill>
                <a:srgbClr val="C00000"/>
              </a:solidFill>
            </a:endParaRPr>
          </a:p>
          <a:p>
            <a:pPr>
              <a:lnSpc>
                <a:spcPct val="90000"/>
              </a:lnSpc>
            </a:pPr>
            <a:r>
              <a:rPr lang="tr-TR" altLang="tr-TR" sz="2400" b="1" dirty="0"/>
              <a:t>        </a:t>
            </a:r>
            <a:r>
              <a:rPr lang="tr-TR" altLang="tr-TR" sz="2400" dirty="0"/>
              <a:t> (Şehir adı/Adres vb. yazılmaz) </a:t>
            </a:r>
          </a:p>
          <a:p>
            <a:pPr>
              <a:lnSpc>
                <a:spcPct val="90000"/>
              </a:lnSpc>
            </a:pPr>
            <a:endParaRPr lang="tr-TR" altLang="tr-TR" u="sng" dirty="0"/>
          </a:p>
          <a:p>
            <a:pPr algn="ctr">
              <a:lnSpc>
                <a:spcPct val="90000"/>
              </a:lnSpc>
            </a:pPr>
            <a:r>
              <a:rPr lang="tr-TR" altLang="tr-TR" dirty="0">
                <a:solidFill>
                  <a:srgbClr val="FF0000"/>
                </a:solidFill>
              </a:rPr>
              <a:t>(Başlık 3 satırı geçemez)</a:t>
            </a:r>
          </a:p>
        </p:txBody>
      </p:sp>
    </p:spTree>
    <p:extLst>
      <p:ext uri="{BB962C8B-B14F-4D97-AF65-F5344CB8AC3E}">
        <p14:creationId xmlns:p14="http://schemas.microsoft.com/office/powerpoint/2010/main" val="295499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pPr>
            <a:r>
              <a:rPr lang="tr-TR" altLang="tr-TR" sz="2400" b="1" dirty="0">
                <a:solidFill>
                  <a:srgbClr val="FFC000"/>
                </a:solidFill>
              </a:rPr>
              <a:t>BAŞLIK </a:t>
            </a:r>
            <a:r>
              <a:rPr lang="tr-TR" altLang="tr-TR" sz="2400" b="1" dirty="0" smtClean="0">
                <a:solidFill>
                  <a:srgbClr val="FFC000"/>
                </a:solidFill>
              </a:rPr>
              <a:t>ÖRNEKLER </a:t>
            </a:r>
            <a:endParaRPr lang="tr-TR" altLang="tr-TR"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002535" y="1674564"/>
            <a:ext cx="6742323" cy="4108817"/>
          </a:xfrm>
          <a:prstGeom prst="rect">
            <a:avLst/>
          </a:prstGeom>
        </p:spPr>
        <p:txBody>
          <a:bodyPr wrap="square">
            <a:spAutoFit/>
          </a:bodyPr>
          <a:lstStyle/>
          <a:p>
            <a:pPr lvl="6">
              <a:lnSpc>
                <a:spcPct val="90000"/>
              </a:lnSpc>
            </a:pPr>
            <a:r>
              <a:rPr lang="tr-TR" altLang="tr-TR" b="1" dirty="0" smtClean="0"/>
              <a:t>     T.C</a:t>
            </a:r>
          </a:p>
          <a:p>
            <a:pPr algn="ctr">
              <a:lnSpc>
                <a:spcPct val="90000"/>
              </a:lnSpc>
            </a:pPr>
            <a:r>
              <a:rPr lang="tr-TR" altLang="tr-TR" b="1" dirty="0" smtClean="0"/>
              <a:t>    YÜKSEKÖĞRETİM </a:t>
            </a:r>
            <a:r>
              <a:rPr lang="tr-TR" altLang="tr-TR" b="1" dirty="0"/>
              <a:t>KURULU BAŞKANLIĞI</a:t>
            </a:r>
          </a:p>
          <a:p>
            <a:pPr algn="ctr">
              <a:lnSpc>
                <a:spcPct val="90000"/>
              </a:lnSpc>
            </a:pPr>
            <a:endParaRPr lang="tr-TR" altLang="tr-TR" b="1" dirty="0"/>
          </a:p>
          <a:p>
            <a:pPr>
              <a:lnSpc>
                <a:spcPct val="90000"/>
              </a:lnSpc>
            </a:pPr>
            <a:r>
              <a:rPr lang="tr-TR" altLang="tr-TR" b="1" dirty="0" smtClean="0">
                <a:solidFill>
                  <a:srgbClr val="FF0000"/>
                </a:solidFill>
              </a:rPr>
              <a:t>                                                        T.C</a:t>
            </a:r>
            <a:r>
              <a:rPr lang="tr-TR" altLang="tr-TR" b="1" dirty="0">
                <a:solidFill>
                  <a:srgbClr val="FF0000"/>
                </a:solidFill>
              </a:rPr>
              <a:t>.</a:t>
            </a:r>
          </a:p>
          <a:p>
            <a:pPr algn="ctr">
              <a:buNone/>
            </a:pPr>
            <a:r>
              <a:rPr lang="tr-TR" altLang="tr-TR" b="1" dirty="0">
                <a:solidFill>
                  <a:srgbClr val="FF0000"/>
                </a:solidFill>
              </a:rPr>
              <a:t>KONYA GIDA VE TARIM ÜNİVERSİTESİ REKTÖRLÜĞÜ</a:t>
            </a:r>
          </a:p>
          <a:p>
            <a:pPr algn="ctr">
              <a:lnSpc>
                <a:spcPct val="90000"/>
              </a:lnSpc>
            </a:pPr>
            <a:endParaRPr lang="tr-TR" altLang="tr-TR" b="1" dirty="0" smtClean="0"/>
          </a:p>
          <a:p>
            <a:pPr algn="ctr">
              <a:lnSpc>
                <a:spcPct val="90000"/>
              </a:lnSpc>
            </a:pPr>
            <a:r>
              <a:rPr lang="tr-TR" altLang="tr-TR" b="1" dirty="0" smtClean="0"/>
              <a:t>T.C.</a:t>
            </a:r>
          </a:p>
          <a:p>
            <a:pPr algn="ctr">
              <a:lnSpc>
                <a:spcPct val="90000"/>
              </a:lnSpc>
            </a:pPr>
            <a:r>
              <a:rPr lang="tr-TR" altLang="tr-TR" b="1" dirty="0" smtClean="0"/>
              <a:t>    ÖLÇME,SEÇME VE YERLEŞTİRME MERKEZİ BAŞKANLIĞI</a:t>
            </a:r>
            <a:endParaRPr lang="tr-TR" altLang="tr-TR" b="1" dirty="0"/>
          </a:p>
          <a:p>
            <a:pPr algn="ctr">
              <a:lnSpc>
                <a:spcPct val="90000"/>
              </a:lnSpc>
            </a:pPr>
            <a:endParaRPr lang="tr-TR" altLang="tr-TR" b="1" dirty="0" smtClean="0">
              <a:solidFill>
                <a:srgbClr val="002060"/>
              </a:solidFill>
            </a:endParaRPr>
          </a:p>
          <a:p>
            <a:pPr algn="ctr">
              <a:lnSpc>
                <a:spcPct val="90000"/>
              </a:lnSpc>
            </a:pPr>
            <a:r>
              <a:rPr lang="tr-TR" altLang="tr-TR" b="1" dirty="0" smtClean="0">
                <a:solidFill>
                  <a:srgbClr val="002060"/>
                </a:solidFill>
              </a:rPr>
              <a:t>T.C</a:t>
            </a:r>
            <a:r>
              <a:rPr lang="tr-TR" altLang="tr-TR" b="1" dirty="0">
                <a:solidFill>
                  <a:srgbClr val="002060"/>
                </a:solidFill>
              </a:rPr>
              <a:t>.</a:t>
            </a:r>
          </a:p>
          <a:p>
            <a:pPr algn="ctr">
              <a:lnSpc>
                <a:spcPct val="90000"/>
              </a:lnSpc>
            </a:pPr>
            <a:r>
              <a:rPr lang="tr-TR" altLang="tr-TR" b="1" dirty="0">
                <a:solidFill>
                  <a:srgbClr val="002060"/>
                </a:solidFill>
              </a:rPr>
              <a:t>YÜKSEKÖĞRETİM KURULU BAŞKANLIĞI</a:t>
            </a:r>
          </a:p>
          <a:p>
            <a:pPr algn="ctr">
              <a:lnSpc>
                <a:spcPct val="90000"/>
              </a:lnSpc>
            </a:pPr>
            <a:r>
              <a:rPr lang="tr-TR" altLang="tr-TR" b="1" dirty="0">
                <a:solidFill>
                  <a:srgbClr val="002060"/>
                </a:solidFill>
              </a:rPr>
              <a:t>Eğitim Öğretim Dairesi Başkanlığı</a:t>
            </a:r>
          </a:p>
          <a:p>
            <a:pPr algn="ctr">
              <a:lnSpc>
                <a:spcPct val="90000"/>
              </a:lnSpc>
            </a:pPr>
            <a:endParaRPr lang="tr-TR" altLang="tr-TR" b="1" dirty="0"/>
          </a:p>
          <a:p>
            <a:pPr>
              <a:lnSpc>
                <a:spcPct val="90000"/>
              </a:lnSpc>
            </a:pPr>
            <a:r>
              <a:rPr lang="tr-TR" altLang="tr-TR" b="1" dirty="0" smtClean="0">
                <a:solidFill>
                  <a:srgbClr val="00B050"/>
                </a:solidFill>
              </a:rPr>
              <a:t>                                                          T.C</a:t>
            </a:r>
            <a:r>
              <a:rPr lang="tr-TR" altLang="tr-TR" b="1" dirty="0">
                <a:solidFill>
                  <a:srgbClr val="00B050"/>
                </a:solidFill>
              </a:rPr>
              <a:t>. </a:t>
            </a:r>
          </a:p>
          <a:p>
            <a:pPr algn="ctr">
              <a:lnSpc>
                <a:spcPct val="90000"/>
              </a:lnSpc>
            </a:pPr>
            <a:r>
              <a:rPr lang="tr-TR" altLang="tr-TR" b="1" dirty="0" smtClean="0">
                <a:solidFill>
                  <a:srgbClr val="00B050"/>
                </a:solidFill>
              </a:rPr>
              <a:t>    KONYA </a:t>
            </a:r>
            <a:r>
              <a:rPr lang="tr-TR" altLang="tr-TR" b="1" dirty="0">
                <a:solidFill>
                  <a:srgbClr val="00B050"/>
                </a:solidFill>
              </a:rPr>
              <a:t>GIDA VE TARIM ÜNİVERSİTESİ</a:t>
            </a:r>
          </a:p>
          <a:p>
            <a:pPr algn="ctr">
              <a:lnSpc>
                <a:spcPct val="90000"/>
              </a:lnSpc>
            </a:pPr>
            <a:r>
              <a:rPr lang="tr-TR" altLang="tr-TR" b="1" dirty="0">
                <a:solidFill>
                  <a:srgbClr val="00B050"/>
                </a:solidFill>
              </a:rPr>
              <a:t>Tarım ve Doğa Bilimleri Fakültesi Dekanlığı</a:t>
            </a:r>
          </a:p>
        </p:txBody>
      </p:sp>
    </p:spTree>
    <p:extLst>
      <p:ext uri="{BB962C8B-B14F-4D97-AF65-F5344CB8AC3E}">
        <p14:creationId xmlns:p14="http://schemas.microsoft.com/office/powerpoint/2010/main" val="25052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8"/>
            <a:ext cx="5092310" cy="830997"/>
          </a:xfrm>
          <a:prstGeom prst="rect">
            <a:avLst/>
          </a:prstGeom>
          <a:noFill/>
        </p:spPr>
        <p:txBody>
          <a:bodyPr wrap="square" rtlCol="0">
            <a:spAutoFit/>
          </a:bodyPr>
          <a:lstStyle/>
          <a:p>
            <a:r>
              <a:rPr lang="tr-TR" altLang="tr-TR" sz="2400" b="1" dirty="0" smtClean="0">
                <a:solidFill>
                  <a:srgbClr val="FFC000"/>
                </a:solidFill>
              </a:rPr>
              <a:t>BAŞLIK </a:t>
            </a:r>
            <a:r>
              <a:rPr lang="tr-TR" altLang="tr-TR" sz="2400" b="1" dirty="0">
                <a:solidFill>
                  <a:srgbClr val="FFC000"/>
                </a:solidFill>
              </a:rPr>
              <a:t>ÖRNEKLER:</a:t>
            </a:r>
          </a:p>
          <a:p>
            <a:endParaRPr lang="en-US" sz="2400" b="1" dirty="0">
              <a:solidFill>
                <a:prstClr val="white"/>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286000" y="1417403"/>
            <a:ext cx="4572000" cy="4884414"/>
          </a:xfrm>
          <a:prstGeom prst="rect">
            <a:avLst/>
          </a:prstGeom>
        </p:spPr>
        <p:txBody>
          <a:bodyPr>
            <a:spAutoFit/>
          </a:bodyPr>
          <a:lstStyle/>
          <a:p>
            <a:pPr algn="ctr">
              <a:lnSpc>
                <a:spcPct val="90000"/>
              </a:lnSpc>
            </a:pPr>
            <a:r>
              <a:rPr lang="tr-TR" altLang="tr-TR" b="1" dirty="0"/>
              <a:t>T.C</a:t>
            </a:r>
          </a:p>
          <a:p>
            <a:pPr algn="ctr">
              <a:lnSpc>
                <a:spcPct val="90000"/>
              </a:lnSpc>
            </a:pPr>
            <a:r>
              <a:rPr lang="tr-TR" altLang="tr-TR" b="1" dirty="0"/>
              <a:t>SELÇUK ÜNİVERSİTESİ </a:t>
            </a:r>
          </a:p>
          <a:p>
            <a:pPr algn="ctr">
              <a:lnSpc>
                <a:spcPct val="90000"/>
              </a:lnSpc>
            </a:pPr>
            <a:r>
              <a:rPr lang="tr-TR" altLang="tr-TR" b="1" dirty="0"/>
              <a:t>Personel Daire Başkanlığı</a:t>
            </a:r>
          </a:p>
          <a:p>
            <a:pPr algn="ctr">
              <a:lnSpc>
                <a:spcPct val="90000"/>
              </a:lnSpc>
            </a:pPr>
            <a:r>
              <a:rPr lang="tr-TR" altLang="tr-TR" sz="1600" b="1" dirty="0"/>
              <a:t>Atama Şube Müdürlüğü</a:t>
            </a:r>
          </a:p>
          <a:p>
            <a:pPr algn="ctr">
              <a:lnSpc>
                <a:spcPct val="90000"/>
              </a:lnSpc>
            </a:pPr>
            <a:endParaRPr lang="tr-TR" altLang="tr-TR" b="1" dirty="0">
              <a:solidFill>
                <a:schemeClr val="accent2"/>
              </a:solidFill>
            </a:endParaRPr>
          </a:p>
          <a:p>
            <a:pPr algn="ctr">
              <a:lnSpc>
                <a:spcPct val="90000"/>
              </a:lnSpc>
            </a:pPr>
            <a:r>
              <a:rPr lang="tr-TR" altLang="tr-TR" b="1" dirty="0">
                <a:solidFill>
                  <a:srgbClr val="C00000"/>
                </a:solidFill>
              </a:rPr>
              <a:t>T.C</a:t>
            </a:r>
          </a:p>
          <a:p>
            <a:pPr algn="ctr">
              <a:lnSpc>
                <a:spcPct val="90000"/>
              </a:lnSpc>
            </a:pPr>
            <a:r>
              <a:rPr lang="tr-TR" altLang="tr-TR" b="1" dirty="0">
                <a:solidFill>
                  <a:srgbClr val="C00000"/>
                </a:solidFill>
              </a:rPr>
              <a:t>KONYA GIDA VE TARIM ÜNİVERSİTESİ</a:t>
            </a:r>
          </a:p>
          <a:p>
            <a:pPr algn="ctr">
              <a:lnSpc>
                <a:spcPct val="90000"/>
              </a:lnSpc>
            </a:pPr>
            <a:r>
              <a:rPr lang="tr-TR" altLang="tr-TR" b="1" dirty="0">
                <a:solidFill>
                  <a:srgbClr val="C00000"/>
                </a:solidFill>
              </a:rPr>
              <a:t>Öğrenci İşleri Daire Başkanlığı</a:t>
            </a:r>
          </a:p>
          <a:p>
            <a:pPr algn="ctr">
              <a:lnSpc>
                <a:spcPct val="90000"/>
              </a:lnSpc>
            </a:pPr>
            <a:endParaRPr lang="tr-TR" altLang="tr-TR" b="1" dirty="0">
              <a:solidFill>
                <a:schemeClr val="accent2"/>
              </a:solidFill>
            </a:endParaRPr>
          </a:p>
          <a:p>
            <a:pPr algn="ctr">
              <a:lnSpc>
                <a:spcPct val="90000"/>
              </a:lnSpc>
            </a:pPr>
            <a:r>
              <a:rPr lang="tr-TR" altLang="tr-TR" b="1" dirty="0">
                <a:solidFill>
                  <a:srgbClr val="00B050"/>
                </a:solidFill>
              </a:rPr>
              <a:t>T.C</a:t>
            </a:r>
          </a:p>
          <a:p>
            <a:pPr algn="ctr">
              <a:lnSpc>
                <a:spcPct val="90000"/>
              </a:lnSpc>
            </a:pPr>
            <a:r>
              <a:rPr lang="tr-TR" altLang="tr-TR" b="1" dirty="0">
                <a:solidFill>
                  <a:srgbClr val="00B050"/>
                </a:solidFill>
              </a:rPr>
              <a:t>KONYA GIDA VE TARIM ÜNİVERSİTESİ</a:t>
            </a:r>
          </a:p>
          <a:p>
            <a:pPr algn="ctr">
              <a:lnSpc>
                <a:spcPct val="90000"/>
              </a:lnSpc>
            </a:pPr>
            <a:r>
              <a:rPr lang="tr-TR" altLang="tr-TR" b="1" dirty="0">
                <a:solidFill>
                  <a:srgbClr val="00B050"/>
                </a:solidFill>
              </a:rPr>
              <a:t>Mühendislik ve Mimarlık Fakültesi</a:t>
            </a:r>
          </a:p>
          <a:p>
            <a:pPr algn="ctr">
              <a:lnSpc>
                <a:spcPct val="90000"/>
              </a:lnSpc>
            </a:pPr>
            <a:r>
              <a:rPr lang="tr-TR" altLang="tr-TR" sz="1600" b="1" dirty="0">
                <a:solidFill>
                  <a:srgbClr val="00B050"/>
                </a:solidFill>
              </a:rPr>
              <a:t>Bilgisayar Mühendisliği Bölüm </a:t>
            </a:r>
            <a:r>
              <a:rPr lang="tr-TR" altLang="tr-TR" sz="1600" b="1" dirty="0" smtClean="0">
                <a:solidFill>
                  <a:srgbClr val="00B050"/>
                </a:solidFill>
              </a:rPr>
              <a:t>Başkanlığı</a:t>
            </a:r>
          </a:p>
          <a:p>
            <a:pPr algn="ctr">
              <a:lnSpc>
                <a:spcPct val="90000"/>
              </a:lnSpc>
            </a:pPr>
            <a:endParaRPr lang="tr-TR" altLang="tr-TR" b="1" dirty="0">
              <a:solidFill>
                <a:srgbClr val="00B050"/>
              </a:solidFill>
            </a:endParaRPr>
          </a:p>
          <a:p>
            <a:pPr algn="ctr">
              <a:lnSpc>
                <a:spcPct val="90000"/>
              </a:lnSpc>
            </a:pPr>
            <a:r>
              <a:rPr lang="tr-TR" altLang="tr-TR" b="1" dirty="0" smtClean="0">
                <a:solidFill>
                  <a:srgbClr val="002060"/>
                </a:solidFill>
              </a:rPr>
              <a:t>T.C</a:t>
            </a:r>
            <a:endParaRPr lang="tr-TR" altLang="tr-TR" b="1" dirty="0">
              <a:solidFill>
                <a:srgbClr val="002060"/>
              </a:solidFill>
            </a:endParaRPr>
          </a:p>
          <a:p>
            <a:pPr algn="ctr">
              <a:buNone/>
            </a:pPr>
            <a:r>
              <a:rPr lang="tr-TR" altLang="tr-TR" b="1" dirty="0">
                <a:solidFill>
                  <a:srgbClr val="002060"/>
                </a:solidFill>
              </a:rPr>
              <a:t>KONYA VALİLİĞİ</a:t>
            </a:r>
          </a:p>
          <a:p>
            <a:pPr algn="ctr">
              <a:buNone/>
            </a:pPr>
            <a:r>
              <a:rPr lang="tr-TR" altLang="tr-TR" b="1" dirty="0">
                <a:solidFill>
                  <a:srgbClr val="002060"/>
                </a:solidFill>
              </a:rPr>
              <a:t>İl Gıda Tarım ve Hayvancılık Müdürlüğü</a:t>
            </a:r>
          </a:p>
          <a:p>
            <a:pPr algn="ctr">
              <a:lnSpc>
                <a:spcPct val="90000"/>
              </a:lnSpc>
            </a:pPr>
            <a:endParaRPr lang="tr-TR" altLang="tr-TR" b="1" dirty="0">
              <a:solidFill>
                <a:srgbClr val="00B050"/>
              </a:solidFill>
            </a:endParaRPr>
          </a:p>
          <a:p>
            <a:pPr algn="ctr">
              <a:lnSpc>
                <a:spcPct val="90000"/>
              </a:lnSpc>
            </a:pPr>
            <a:endParaRPr lang="tr-TR" altLang="tr-TR" b="1" dirty="0">
              <a:solidFill>
                <a:schemeClr val="accent2"/>
              </a:solidFill>
            </a:endParaRPr>
          </a:p>
        </p:txBody>
      </p:sp>
    </p:spTree>
    <p:extLst>
      <p:ext uri="{BB962C8B-B14F-4D97-AF65-F5344CB8AC3E}">
        <p14:creationId xmlns:p14="http://schemas.microsoft.com/office/powerpoint/2010/main" val="30458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45635"/>
          </a:xfrm>
          <a:prstGeom prst="rect">
            <a:avLst/>
          </a:prstGeom>
          <a:noFill/>
        </p:spPr>
        <p:txBody>
          <a:bodyPr wrap="square" rtlCol="0">
            <a:spAutoFit/>
          </a:bodyPr>
          <a:lstStyle/>
          <a:p>
            <a:pPr>
              <a:lnSpc>
                <a:spcPct val="80000"/>
              </a:lnSpc>
            </a:pPr>
            <a:r>
              <a:rPr lang="tr-TR" altLang="tr-TR" sz="2800" b="1" dirty="0" smtClean="0">
                <a:solidFill>
                  <a:srgbClr val="FFC000"/>
                </a:solidFill>
              </a:rPr>
              <a:t>Sayı :</a:t>
            </a:r>
            <a:endParaRPr lang="tr-TR" altLang="tr-TR" sz="28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495759" y="1696598"/>
            <a:ext cx="7984361" cy="3933384"/>
          </a:xfrm>
          <a:prstGeom prst="rect">
            <a:avLst/>
          </a:prstGeom>
        </p:spPr>
        <p:txBody>
          <a:bodyPr wrap="square">
            <a:spAutoFit/>
          </a:bodyPr>
          <a:lstStyle/>
          <a:p>
            <a:pPr>
              <a:lnSpc>
                <a:spcPct val="80000"/>
              </a:lnSpc>
            </a:pPr>
            <a:r>
              <a:rPr lang="tr-TR" altLang="tr-TR" sz="2400" dirty="0"/>
              <a:t>Belgelerde </a:t>
            </a:r>
            <a:r>
              <a:rPr lang="tr-TR" altLang="tr-TR" sz="2400" dirty="0" smtClean="0"/>
              <a:t> «</a:t>
            </a:r>
            <a:r>
              <a:rPr lang="tr-TR" altLang="tr-TR" sz="2400" b="1" dirty="0" smtClean="0"/>
              <a:t>Sayı</a:t>
            </a:r>
            <a:r>
              <a:rPr lang="tr-TR" altLang="tr-TR" sz="2400" dirty="0" smtClean="0"/>
              <a:t>»  </a:t>
            </a:r>
            <a:r>
              <a:rPr lang="tr-TR" altLang="tr-TR" sz="2400" dirty="0"/>
              <a:t>bulunması </a:t>
            </a:r>
            <a:r>
              <a:rPr lang="tr-TR" altLang="tr-TR" sz="2400" b="1" u="sng" dirty="0">
                <a:solidFill>
                  <a:srgbClr val="FF0000"/>
                </a:solidFill>
              </a:rPr>
              <a:t>ZORUNLUDUR</a:t>
            </a:r>
          </a:p>
          <a:p>
            <a:pPr>
              <a:lnSpc>
                <a:spcPct val="80000"/>
              </a:lnSpc>
            </a:pPr>
            <a:endParaRPr lang="tr-TR" altLang="tr-TR" sz="2400" dirty="0"/>
          </a:p>
          <a:p>
            <a:pPr>
              <a:lnSpc>
                <a:spcPct val="80000"/>
              </a:lnSpc>
            </a:pPr>
            <a:r>
              <a:rPr lang="tr-TR" altLang="tr-TR" sz="2400" dirty="0"/>
              <a:t>Sayı ve Konu, yazı alanının sol üst köşesinde ve alt alta bulunur.</a:t>
            </a:r>
          </a:p>
          <a:p>
            <a:pPr>
              <a:lnSpc>
                <a:spcPct val="80000"/>
              </a:lnSpc>
            </a:pPr>
            <a:endParaRPr lang="tr-TR" altLang="tr-TR" sz="2400" dirty="0"/>
          </a:p>
          <a:p>
            <a:pPr>
              <a:lnSpc>
                <a:spcPct val="80000"/>
              </a:lnSpc>
            </a:pPr>
            <a:r>
              <a:rPr lang="tr-TR" altLang="tr-TR" sz="2400" dirty="0" smtClean="0"/>
              <a:t>Sayı  :</a:t>
            </a:r>
          </a:p>
          <a:p>
            <a:pPr>
              <a:lnSpc>
                <a:spcPct val="80000"/>
              </a:lnSpc>
            </a:pPr>
            <a:r>
              <a:rPr lang="tr-TR" altLang="tr-TR" sz="2400" dirty="0" smtClean="0"/>
              <a:t>Konu: </a:t>
            </a:r>
          </a:p>
          <a:p>
            <a:pPr algn="ctr">
              <a:lnSpc>
                <a:spcPct val="80000"/>
              </a:lnSpc>
            </a:pPr>
            <a:r>
              <a:rPr lang="tr-TR" altLang="tr-TR" sz="2400" dirty="0" smtClean="0">
                <a:solidFill>
                  <a:srgbClr val="C00000"/>
                </a:solidFill>
              </a:rPr>
              <a:t>T.C.</a:t>
            </a:r>
            <a:endParaRPr lang="tr-TR" altLang="tr-TR" sz="2400" dirty="0">
              <a:solidFill>
                <a:srgbClr val="C00000"/>
              </a:solidFill>
            </a:endParaRPr>
          </a:p>
          <a:p>
            <a:pPr algn="ctr">
              <a:lnSpc>
                <a:spcPct val="80000"/>
              </a:lnSpc>
            </a:pPr>
            <a:r>
              <a:rPr lang="tr-TR" altLang="tr-TR" sz="2400" dirty="0" smtClean="0">
                <a:solidFill>
                  <a:srgbClr val="C00000"/>
                </a:solidFill>
              </a:rPr>
              <a:t>BAŞLIK</a:t>
            </a:r>
            <a:endParaRPr lang="tr-TR" altLang="tr-TR" sz="2400" dirty="0">
              <a:solidFill>
                <a:srgbClr val="C00000"/>
              </a:solidFill>
            </a:endParaRPr>
          </a:p>
          <a:p>
            <a:pPr algn="ctr">
              <a:lnSpc>
                <a:spcPct val="80000"/>
              </a:lnSpc>
            </a:pPr>
            <a:endParaRPr lang="tr-TR" altLang="tr-TR" sz="2400" dirty="0">
              <a:solidFill>
                <a:srgbClr val="C00000"/>
              </a:solidFill>
            </a:endParaRPr>
          </a:p>
          <a:p>
            <a:pPr algn="ctr">
              <a:lnSpc>
                <a:spcPct val="80000"/>
              </a:lnSpc>
            </a:pPr>
            <a:r>
              <a:rPr lang="tr-TR" altLang="tr-TR" sz="2400" dirty="0">
                <a:solidFill>
                  <a:srgbClr val="C00000"/>
                </a:solidFill>
              </a:rPr>
              <a:t>2 SATIR </a:t>
            </a:r>
            <a:r>
              <a:rPr lang="tr-TR" altLang="tr-TR" sz="2400" dirty="0" smtClean="0">
                <a:solidFill>
                  <a:srgbClr val="C00000"/>
                </a:solidFill>
              </a:rPr>
              <a:t>BOŞLUK</a:t>
            </a:r>
          </a:p>
          <a:p>
            <a:pPr algn="ctr">
              <a:lnSpc>
                <a:spcPct val="80000"/>
              </a:lnSpc>
            </a:pPr>
            <a:endParaRPr lang="tr-TR" altLang="tr-TR" sz="2400" dirty="0" smtClean="0">
              <a:solidFill>
                <a:srgbClr val="C00000"/>
              </a:solidFill>
            </a:endParaRPr>
          </a:p>
          <a:p>
            <a:pPr>
              <a:lnSpc>
                <a:spcPct val="80000"/>
              </a:lnSpc>
            </a:pPr>
            <a:r>
              <a:rPr lang="tr-TR" altLang="tr-TR" sz="2400" dirty="0" smtClean="0">
                <a:solidFill>
                  <a:srgbClr val="C00000"/>
                </a:solidFill>
              </a:rPr>
              <a:t>Sayı   :                                                                                    Tarih </a:t>
            </a:r>
          </a:p>
          <a:p>
            <a:pPr>
              <a:lnSpc>
                <a:spcPct val="80000"/>
              </a:lnSpc>
            </a:pPr>
            <a:r>
              <a:rPr lang="tr-TR" altLang="tr-TR" sz="2400" dirty="0" smtClean="0">
                <a:solidFill>
                  <a:srgbClr val="C00000"/>
                </a:solidFill>
              </a:rPr>
              <a:t>Konu :                                                   </a:t>
            </a:r>
            <a:endParaRPr lang="tr-TR" altLang="tr-TR" sz="2400" dirty="0">
              <a:solidFill>
                <a:srgbClr val="C00000"/>
              </a:solidFill>
            </a:endParaRPr>
          </a:p>
        </p:txBody>
      </p:sp>
    </p:spTree>
    <p:extLst>
      <p:ext uri="{BB962C8B-B14F-4D97-AF65-F5344CB8AC3E}">
        <p14:creationId xmlns:p14="http://schemas.microsoft.com/office/powerpoint/2010/main" val="209067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7"/>
            <a:ext cx="5588069" cy="523220"/>
          </a:xfrm>
          <a:prstGeom prst="rect">
            <a:avLst/>
          </a:prstGeom>
          <a:noFill/>
        </p:spPr>
        <p:txBody>
          <a:bodyPr wrap="square" rtlCol="0">
            <a:spAutoFit/>
          </a:bodyPr>
          <a:lstStyle/>
          <a:p>
            <a:r>
              <a:rPr lang="tr-TR" sz="2800" dirty="0">
                <a:solidFill>
                  <a:srgbClr val="FFC000"/>
                </a:solidFill>
              </a:rPr>
              <a:t>KGTÜ KURUM KODLARI (DETSİS)</a:t>
            </a:r>
            <a:endParaRPr lang="en-US" sz="28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271014" y="1311007"/>
            <a:ext cx="7541046" cy="4708981"/>
          </a:xfrm>
          <a:prstGeom prst="rect">
            <a:avLst/>
          </a:prstGeom>
        </p:spPr>
        <p:txBody>
          <a:bodyPr wrap="square">
            <a:spAutoFit/>
          </a:bodyPr>
          <a:lstStyle/>
          <a:p>
            <a:r>
              <a:rPr lang="tr-TR" sz="2000" b="1" dirty="0"/>
              <a:t>62342504 </a:t>
            </a:r>
            <a:r>
              <a:rPr lang="tr-TR" sz="2000" dirty="0"/>
              <a:t>  Konya Gıda ve Tarım Üniversitesi Rektörlüğü</a:t>
            </a:r>
          </a:p>
          <a:p>
            <a:r>
              <a:rPr lang="tr-TR" sz="2000" b="1" dirty="0"/>
              <a:t>36184343</a:t>
            </a:r>
            <a:r>
              <a:rPr lang="tr-TR" sz="2000" dirty="0"/>
              <a:t>   Genel Sekreterlik</a:t>
            </a:r>
          </a:p>
          <a:p>
            <a:r>
              <a:rPr lang="tr-TR" sz="2000" b="1" dirty="0"/>
              <a:t>68197739</a:t>
            </a:r>
            <a:r>
              <a:rPr lang="tr-TR" sz="2000" dirty="0"/>
              <a:t>   Personel Daire Başkanlığı</a:t>
            </a:r>
          </a:p>
          <a:p>
            <a:r>
              <a:rPr lang="tr-TR" sz="2000" b="1" dirty="0"/>
              <a:t>86493252 </a:t>
            </a:r>
            <a:r>
              <a:rPr lang="tr-TR" sz="2000" dirty="0"/>
              <a:t>  İdari ve Mali İşler Daire Başkanlığı</a:t>
            </a:r>
          </a:p>
          <a:p>
            <a:r>
              <a:rPr lang="tr-TR" sz="2000" b="1" dirty="0"/>
              <a:t>13954648</a:t>
            </a:r>
            <a:r>
              <a:rPr lang="tr-TR" sz="2000" dirty="0"/>
              <a:t>   Kütüphane ve Dokümantasyon Daire Başkanlığı</a:t>
            </a:r>
          </a:p>
          <a:p>
            <a:r>
              <a:rPr lang="tr-TR" sz="2000" b="1" dirty="0"/>
              <a:t>74331828</a:t>
            </a:r>
            <a:r>
              <a:rPr lang="tr-TR" sz="2000" dirty="0"/>
              <a:t>   Öğrenci İşleri Daire Başkanlığı</a:t>
            </a:r>
          </a:p>
          <a:p>
            <a:r>
              <a:rPr lang="tr-TR" sz="2000" b="1" dirty="0"/>
              <a:t>19161411</a:t>
            </a:r>
            <a:r>
              <a:rPr lang="tr-TR" sz="2000" dirty="0"/>
              <a:t>   Strateji Geliştirme Daire Başkanlığı</a:t>
            </a:r>
          </a:p>
          <a:p>
            <a:r>
              <a:rPr lang="tr-TR" sz="2000" b="1" dirty="0"/>
              <a:t>25175982</a:t>
            </a:r>
            <a:r>
              <a:rPr lang="tr-TR" sz="2000" dirty="0"/>
              <a:t>   Sağlık Spor ve Kültür Daire Başkanlığı</a:t>
            </a:r>
          </a:p>
          <a:p>
            <a:r>
              <a:rPr lang="tr-TR" sz="2000" b="1" dirty="0"/>
              <a:t>30646620</a:t>
            </a:r>
            <a:r>
              <a:rPr lang="tr-TR" sz="2000" dirty="0"/>
              <a:t>   Bilgi İşlem Daire Başkanlığı</a:t>
            </a:r>
          </a:p>
          <a:p>
            <a:r>
              <a:rPr lang="tr-TR" sz="2000" b="1" dirty="0"/>
              <a:t>63160440</a:t>
            </a:r>
            <a:r>
              <a:rPr lang="tr-TR" sz="2000" dirty="0"/>
              <a:t>   Tarım ve Doğa Bilimleri Fakültesi Dekanlığı</a:t>
            </a:r>
          </a:p>
          <a:p>
            <a:r>
              <a:rPr lang="tr-TR" sz="2000" b="1" dirty="0"/>
              <a:t>2754321</a:t>
            </a:r>
            <a:r>
              <a:rPr lang="tr-TR" sz="2000" dirty="0"/>
              <a:t>8    Mühendislik ve Mimarlık Fakültesi Dekanlığı</a:t>
            </a:r>
          </a:p>
          <a:p>
            <a:r>
              <a:rPr lang="tr-TR" sz="2000" b="1" dirty="0"/>
              <a:t>54892335 </a:t>
            </a:r>
            <a:r>
              <a:rPr lang="tr-TR" sz="2000" dirty="0"/>
              <a:t>   Sosyal ve Beşeri Bilimler Fakültesi Dekanlığı</a:t>
            </a:r>
          </a:p>
          <a:p>
            <a:r>
              <a:rPr lang="tr-TR" sz="2000" b="1" dirty="0"/>
              <a:t>57567604</a:t>
            </a:r>
            <a:r>
              <a:rPr lang="tr-TR" sz="2000" dirty="0"/>
              <a:t>   Sosyal Bilimler Enstitüsü Müdürlüğü</a:t>
            </a:r>
          </a:p>
          <a:p>
            <a:r>
              <a:rPr lang="tr-TR" sz="2000" b="1" dirty="0"/>
              <a:t>67546585 </a:t>
            </a:r>
            <a:r>
              <a:rPr lang="tr-TR" sz="2000" dirty="0"/>
              <a:t>   Fen Bilimleri Enstitüsü Müdürlüğü</a:t>
            </a:r>
          </a:p>
          <a:p>
            <a:r>
              <a:rPr lang="tr-TR" sz="2000" b="1" dirty="0"/>
              <a:t>12808845 </a:t>
            </a:r>
            <a:r>
              <a:rPr lang="tr-TR" sz="2000" dirty="0"/>
              <a:t>   Yurtiçi Öğrenci İlişkileri Koordinatörlüğü</a:t>
            </a:r>
          </a:p>
        </p:txBody>
      </p:sp>
    </p:spTree>
    <p:extLst>
      <p:ext uri="{BB962C8B-B14F-4D97-AF65-F5344CB8AC3E}">
        <p14:creationId xmlns:p14="http://schemas.microsoft.com/office/powerpoint/2010/main" val="809181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39750" y="404813"/>
            <a:ext cx="8229600" cy="5713412"/>
          </a:xfrm>
        </p:spPr>
        <p:txBody>
          <a:bodyPr/>
          <a:lstStyle/>
          <a:p>
            <a:pPr eaLnBrk="1" hangingPunct="1">
              <a:lnSpc>
                <a:spcPct val="80000"/>
              </a:lnSpc>
              <a:buFontTx/>
              <a:buNone/>
            </a:pPr>
            <a:endParaRPr lang="tr-TR" altLang="tr-TR" sz="2400" b="1" smtClean="0">
              <a:solidFill>
                <a:srgbClr val="FF0000"/>
              </a:solidFill>
            </a:endParaRPr>
          </a:p>
          <a:p>
            <a:pPr eaLnBrk="1" hangingPunct="1">
              <a:lnSpc>
                <a:spcPct val="80000"/>
              </a:lnSpc>
              <a:buFontTx/>
              <a:buNone/>
            </a:pPr>
            <a:r>
              <a:rPr lang="tr-TR" altLang="tr-TR" sz="2400" b="1" smtClean="0">
                <a:solidFill>
                  <a:srgbClr val="FF0000"/>
                </a:solidFill>
              </a:rPr>
              <a:t>SAYI</a:t>
            </a:r>
            <a:endParaRPr lang="tr-TR" altLang="tr-TR" sz="2400" b="1" smtClean="0">
              <a:solidFill>
                <a:schemeClr val="accent2"/>
              </a:solidFill>
            </a:endParaRPr>
          </a:p>
          <a:p>
            <a:pPr eaLnBrk="1" hangingPunct="1">
              <a:lnSpc>
                <a:spcPct val="80000"/>
              </a:lnSpc>
              <a:buFontTx/>
              <a:buNone/>
            </a:pPr>
            <a:endParaRPr lang="tr-TR" altLang="tr-TR" sz="2400" smtClean="0">
              <a:solidFill>
                <a:schemeClr val="accent2"/>
              </a:solidFill>
            </a:endParaRPr>
          </a:p>
        </p:txBody>
      </p:sp>
      <p:sp>
        <p:nvSpPr>
          <p:cNvPr id="3174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spcBef>
                <a:spcPct val="0"/>
              </a:spcBef>
              <a:buClrTx/>
              <a:buSzTx/>
              <a:buFontTx/>
              <a:buNone/>
            </a:pPr>
            <a:fld id="{8DC5BA5F-AB14-45FF-B35B-092464791FE3}" type="slidenum">
              <a:rPr lang="tr-TR" altLang="tr-TR" sz="1200">
                <a:solidFill>
                  <a:srgbClr val="D38E27"/>
                </a:solidFill>
              </a:rPr>
              <a:pPr>
                <a:spcBef>
                  <a:spcPct val="0"/>
                </a:spcBef>
                <a:buClrTx/>
                <a:buSzTx/>
                <a:buFontTx/>
                <a:buNone/>
              </a:pPr>
              <a:t>15</a:t>
            </a:fld>
            <a:endParaRPr lang="tr-TR" altLang="tr-TR" sz="1200">
              <a:solidFill>
                <a:srgbClr val="D38E27"/>
              </a:solidFill>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32184" t="18900" r="31789" b="130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00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STANDART DOSYA NUMARASI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871694" y="4632459"/>
            <a:ext cx="3400611" cy="369332"/>
          </a:xfrm>
          <a:prstGeom prst="rect">
            <a:avLst/>
          </a:prstGeom>
        </p:spPr>
        <p:txBody>
          <a:bodyPr wrap="none">
            <a:spAutoFit/>
          </a:bodyPr>
          <a:lstStyle/>
          <a:p>
            <a:r>
              <a:rPr lang="tr-TR" dirty="0">
                <a:solidFill>
                  <a:srgbClr val="0070C0"/>
                </a:solidFill>
              </a:rPr>
              <a:t>http://www.yok.gov.tr/documents</a:t>
            </a:r>
          </a:p>
        </p:txBody>
      </p:sp>
      <p:sp>
        <p:nvSpPr>
          <p:cNvPr id="3" name="Dikdörtgen 2"/>
          <p:cNvSpPr/>
          <p:nvPr/>
        </p:nvSpPr>
        <p:spPr>
          <a:xfrm>
            <a:off x="1217362" y="1978548"/>
            <a:ext cx="5756313" cy="1569660"/>
          </a:xfrm>
          <a:prstGeom prst="rect">
            <a:avLst/>
          </a:prstGeom>
        </p:spPr>
        <p:txBody>
          <a:bodyPr wrap="square">
            <a:spAutoFit/>
          </a:bodyPr>
          <a:lstStyle/>
          <a:p>
            <a:pPr algn="ctr"/>
            <a:r>
              <a:rPr lang="tr-TR" sz="2400" b="1" dirty="0">
                <a:solidFill>
                  <a:srgbClr val="C00000"/>
                </a:solidFill>
              </a:rPr>
              <a:t>YÜKSEKÖĞRETİM ÜST KURULUŞLARI </a:t>
            </a:r>
          </a:p>
          <a:p>
            <a:pPr algn="ctr"/>
            <a:r>
              <a:rPr lang="tr-TR" sz="2400" b="1" dirty="0">
                <a:solidFill>
                  <a:srgbClr val="C00000"/>
                </a:solidFill>
              </a:rPr>
              <a:t>VE</a:t>
            </a:r>
          </a:p>
          <a:p>
            <a:pPr algn="ctr"/>
            <a:r>
              <a:rPr lang="tr-TR" sz="2400" b="1" dirty="0">
                <a:solidFill>
                  <a:srgbClr val="C00000"/>
                </a:solidFill>
              </a:rPr>
              <a:t> YÜKSEKÖĞRETİM KURUMLARI </a:t>
            </a:r>
          </a:p>
          <a:p>
            <a:pPr algn="ctr"/>
            <a:r>
              <a:rPr lang="tr-TR" sz="2400" b="1" dirty="0">
                <a:solidFill>
                  <a:srgbClr val="C00000"/>
                </a:solidFill>
              </a:rPr>
              <a:t>SAKLAMA SÜRELİ STANDART DOSYA PLANI</a:t>
            </a:r>
            <a:r>
              <a:rPr lang="tr-TR" sz="2400" b="1" dirty="0"/>
              <a:t> </a:t>
            </a:r>
          </a:p>
        </p:txBody>
      </p:sp>
      <p:sp>
        <p:nvSpPr>
          <p:cNvPr id="4" name="Metin kutusu 3"/>
          <p:cNvSpPr txBox="1"/>
          <p:nvPr/>
        </p:nvSpPr>
        <p:spPr>
          <a:xfrm>
            <a:off x="804232" y="5530467"/>
            <a:ext cx="7416261" cy="369332"/>
          </a:xfrm>
          <a:prstGeom prst="rect">
            <a:avLst/>
          </a:prstGeom>
          <a:noFill/>
        </p:spPr>
        <p:txBody>
          <a:bodyPr wrap="none" rtlCol="0">
            <a:spAutoFit/>
          </a:bodyPr>
          <a:lstStyle/>
          <a:p>
            <a:r>
              <a:rPr lang="tr-TR" dirty="0" smtClean="0"/>
              <a:t>*Yazıların arşivlenmesinde mutlaka YÖK STANDART DOSYA PLANINI kullanınız.</a:t>
            </a:r>
            <a:endParaRPr lang="tr-TR" dirty="0"/>
          </a:p>
        </p:txBody>
      </p:sp>
    </p:spTree>
    <p:extLst>
      <p:ext uri="{BB962C8B-B14F-4D97-AF65-F5344CB8AC3E}">
        <p14:creationId xmlns:p14="http://schemas.microsoft.com/office/powerpoint/2010/main" val="202160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068653" y="405319"/>
            <a:ext cx="5312647" cy="461665"/>
          </a:xfrm>
          <a:prstGeom prst="rect">
            <a:avLst/>
          </a:prstGeom>
          <a:noFill/>
        </p:spPr>
        <p:txBody>
          <a:bodyPr wrap="square" rtlCol="0">
            <a:spAutoFit/>
          </a:bodyPr>
          <a:lstStyle/>
          <a:p>
            <a:pPr algn="ctr"/>
            <a:r>
              <a:rPr lang="tr-TR" sz="2400" dirty="0">
                <a:solidFill>
                  <a:srgbClr val="FFC000"/>
                </a:solidFill>
              </a:rPr>
              <a:t>STANDART DOSYA PLANI İÇERİĞİ</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019059" y="1069699"/>
            <a:ext cx="8003755" cy="5509200"/>
          </a:xfrm>
          <a:prstGeom prst="rect">
            <a:avLst/>
          </a:prstGeom>
        </p:spPr>
        <p:txBody>
          <a:bodyPr wrap="square">
            <a:spAutoFit/>
          </a:bodyPr>
          <a:lstStyle/>
          <a:p>
            <a:r>
              <a:rPr lang="tr-TR" sz="1600" dirty="0"/>
              <a:t>000-099 GENEL KONULAR</a:t>
            </a:r>
          </a:p>
          <a:p>
            <a:r>
              <a:rPr lang="tr-TR" sz="1600" dirty="0">
                <a:solidFill>
                  <a:srgbClr val="A50021"/>
                </a:solidFill>
              </a:rPr>
              <a:t>000-599  ANA HİZMET FAALİYETLERİ </a:t>
            </a:r>
          </a:p>
          <a:p>
            <a:r>
              <a:rPr lang="tr-TR" sz="1600" dirty="0"/>
              <a:t>100-199 EĞİTİM‐ÖĞRETİM İŞLERİ        </a:t>
            </a:r>
            <a:r>
              <a:rPr lang="tr-TR" sz="1600" dirty="0" err="1"/>
              <a:t>Örn</a:t>
            </a:r>
            <a:r>
              <a:rPr lang="tr-TR" sz="1600" dirty="0"/>
              <a:t>: 101.01.02 (Vakıf Üniversitesi)</a:t>
            </a:r>
          </a:p>
          <a:p>
            <a:r>
              <a:rPr lang="tr-TR" sz="1600" dirty="0"/>
              <a:t>200-299 AKADEMİK PERSONEL VE AKADEMİK KARİYER İŞLERİ </a:t>
            </a:r>
          </a:p>
          <a:p>
            <a:r>
              <a:rPr lang="tr-TR" sz="1600" dirty="0"/>
              <a:t>300-399 ÖĞRENCİ İŞLERİ         </a:t>
            </a:r>
            <a:r>
              <a:rPr lang="tr-TR" sz="1600" dirty="0" err="1"/>
              <a:t>Örn</a:t>
            </a:r>
            <a:r>
              <a:rPr lang="tr-TR" sz="1600" dirty="0"/>
              <a:t>: 301.01.03 (ÖSYS başvuruları)</a:t>
            </a:r>
          </a:p>
          <a:p>
            <a:r>
              <a:rPr lang="tr-TR" sz="1600" dirty="0"/>
              <a:t>400-499 ÖĞRENCİ SEÇME VE YERLEŞTİRME İŞLERİ </a:t>
            </a:r>
          </a:p>
          <a:p>
            <a:r>
              <a:rPr lang="tr-TR" sz="1600" dirty="0">
                <a:solidFill>
                  <a:srgbClr val="A50021"/>
                </a:solidFill>
              </a:rPr>
              <a:t>600-699 DANIŞMA VE DENETİM FAALİYETLERİ</a:t>
            </a:r>
          </a:p>
          <a:p>
            <a:r>
              <a:rPr lang="tr-TR" sz="1600" dirty="0"/>
              <a:t>600-619 ARAŞTIRMA PLANLAMA İŞLERİ</a:t>
            </a:r>
          </a:p>
          <a:p>
            <a:r>
              <a:rPr lang="tr-TR" sz="1600" dirty="0"/>
              <a:t>620-639 BASIN VE HALKLA İLİŞKİLER 640-659 HUKUK İŞLERİ</a:t>
            </a:r>
          </a:p>
          <a:p>
            <a:r>
              <a:rPr lang="tr-TR" sz="1600" dirty="0"/>
              <a:t>660-679 TEFTİŞ / DENETİM İŞLERİ </a:t>
            </a:r>
          </a:p>
          <a:p>
            <a:r>
              <a:rPr lang="tr-TR" sz="1600" dirty="0">
                <a:solidFill>
                  <a:srgbClr val="A50021"/>
                </a:solidFill>
              </a:rPr>
              <a:t>700-799 YARDIMCI HİZMETLERLE İLGİLİ FAALİYETLER</a:t>
            </a:r>
            <a:r>
              <a:rPr lang="tr-TR" sz="1600" dirty="0"/>
              <a:t> </a:t>
            </a:r>
          </a:p>
          <a:p>
            <a:r>
              <a:rPr lang="tr-TR" sz="1600" dirty="0"/>
              <a:t>700-719 BİLGİ SİSTEMLERİ </a:t>
            </a:r>
          </a:p>
          <a:p>
            <a:r>
              <a:rPr lang="tr-TR" sz="1600" dirty="0"/>
              <a:t>720-749 DIŞ İLİŞKİLER VE AVRUPA BİRLİĞİ</a:t>
            </a:r>
          </a:p>
          <a:p>
            <a:r>
              <a:rPr lang="tr-TR" sz="1600" dirty="0"/>
              <a:t>750-769 EMLAK VE YAPIM İŞLERİ</a:t>
            </a:r>
          </a:p>
          <a:p>
            <a:r>
              <a:rPr lang="tr-TR" sz="1600" dirty="0"/>
              <a:t>770-789 EĞİTİM İŞLERİ </a:t>
            </a:r>
          </a:p>
          <a:p>
            <a:r>
              <a:rPr lang="tr-TR" sz="1600" dirty="0">
                <a:solidFill>
                  <a:srgbClr val="A50021"/>
                </a:solidFill>
              </a:rPr>
              <a:t>800-819 İDARİ VE SOSYAL İŞLER</a:t>
            </a:r>
          </a:p>
          <a:p>
            <a:r>
              <a:rPr lang="tr-TR" sz="1600" dirty="0"/>
              <a:t>820-839 TANITIM VE YAYIN İŞLERİ </a:t>
            </a:r>
          </a:p>
          <a:p>
            <a:r>
              <a:rPr lang="tr-TR" sz="1600" dirty="0"/>
              <a:t>840-869 MALİ İŞLER </a:t>
            </a:r>
          </a:p>
          <a:p>
            <a:r>
              <a:rPr lang="tr-TR" sz="1600" dirty="0"/>
              <a:t>870-889 ÖZEL KALEM VE PROTOKOL İŞLERİ</a:t>
            </a:r>
          </a:p>
          <a:p>
            <a:r>
              <a:rPr lang="tr-TR" sz="1600" dirty="0">
                <a:solidFill>
                  <a:srgbClr val="A50021"/>
                </a:solidFill>
              </a:rPr>
              <a:t>900-929 PERSONEL İŞLERİ   </a:t>
            </a:r>
            <a:r>
              <a:rPr lang="tr-TR" sz="1600" dirty="0" err="1"/>
              <a:t>Örn</a:t>
            </a:r>
            <a:r>
              <a:rPr lang="tr-TR" sz="1600" dirty="0"/>
              <a:t>: 903.02.01 (asaleten atama)</a:t>
            </a:r>
          </a:p>
          <a:p>
            <a:r>
              <a:rPr lang="tr-TR" sz="1600" dirty="0"/>
              <a:t>930-949 SATINALMA VE SATIŞ İŞLERİ </a:t>
            </a:r>
          </a:p>
          <a:p>
            <a:r>
              <a:rPr lang="tr-TR" sz="1600" dirty="0"/>
              <a:t>950-969 </a:t>
            </a:r>
            <a:r>
              <a:rPr lang="tr-TR" sz="1400" dirty="0"/>
              <a:t>GÜVENLİK İŞLERİ, AFET VE ACİL DURUM YÖNETİMİ VE TOPYEKÜN SAVUNMA SİVİL HİZMETLERİ</a:t>
            </a:r>
          </a:p>
        </p:txBody>
      </p:sp>
    </p:spTree>
    <p:extLst>
      <p:ext uri="{BB962C8B-B14F-4D97-AF65-F5344CB8AC3E}">
        <p14:creationId xmlns:p14="http://schemas.microsoft.com/office/powerpoint/2010/main" val="2435593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pPr lvl="0" algn="ctr">
              <a:buNone/>
              <a:defRPr/>
            </a:pPr>
            <a:r>
              <a:rPr lang="tr-TR" altLang="tr-TR" sz="2400" b="1" dirty="0">
                <a:solidFill>
                  <a:srgbClr val="FFC000"/>
                </a:solidFill>
              </a:rPr>
              <a:t>KONU</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09321" y="1410158"/>
            <a:ext cx="8780443" cy="4179606"/>
          </a:xfrm>
          <a:prstGeom prst="rect">
            <a:avLst/>
          </a:prstGeom>
        </p:spPr>
        <p:txBody>
          <a:bodyPr wrap="square">
            <a:spAutoFit/>
          </a:bodyPr>
          <a:lstStyle/>
          <a:p>
            <a:pPr lvl="0" algn="ctr">
              <a:buNone/>
              <a:defRPr/>
            </a:pPr>
            <a:r>
              <a:rPr lang="tr-TR" sz="2400" b="1" dirty="0" smtClean="0">
                <a:solidFill>
                  <a:srgbClr val="0066FF"/>
                </a:solidFill>
              </a:rPr>
              <a:t>Yazının içeriği</a:t>
            </a:r>
            <a:r>
              <a:rPr lang="en-US" sz="2400" b="1" dirty="0" smtClean="0">
                <a:solidFill>
                  <a:srgbClr val="0066FF"/>
                </a:solidFill>
              </a:rPr>
              <a:t> </a:t>
            </a:r>
            <a:r>
              <a:rPr lang="tr-TR" sz="2400" b="1" dirty="0" smtClean="0">
                <a:solidFill>
                  <a:srgbClr val="0066FF"/>
                </a:solidFill>
              </a:rPr>
              <a:t>anlamlı ve özlü bir şekilde</a:t>
            </a:r>
            <a:r>
              <a:rPr lang="en-US" sz="2400" b="1" dirty="0" smtClean="0">
                <a:solidFill>
                  <a:srgbClr val="0066FF"/>
                </a:solidFill>
              </a:rPr>
              <a:t> </a:t>
            </a:r>
            <a:r>
              <a:rPr lang="tr-TR" sz="2400" b="1" dirty="0" smtClean="0">
                <a:solidFill>
                  <a:srgbClr val="0066FF"/>
                </a:solidFill>
              </a:rPr>
              <a:t>konuda ifade edilmelidir</a:t>
            </a:r>
            <a:r>
              <a:rPr lang="en-US" sz="2400" b="1" dirty="0" smtClean="0">
                <a:solidFill>
                  <a:srgbClr val="0066FF"/>
                </a:solidFill>
              </a:rPr>
              <a:t>.</a:t>
            </a:r>
            <a:endParaRPr lang="tr-TR" sz="2400" dirty="0">
              <a:solidFill>
                <a:prstClr val="black"/>
              </a:solidFill>
            </a:endParaRPr>
          </a:p>
          <a:p>
            <a:pPr>
              <a:lnSpc>
                <a:spcPct val="80000"/>
              </a:lnSpc>
            </a:pPr>
            <a:endParaRPr lang="tr-TR" altLang="tr-TR" sz="2400" b="1" dirty="0">
              <a:solidFill>
                <a:schemeClr val="accent2"/>
              </a:solidFill>
            </a:endParaRPr>
          </a:p>
          <a:p>
            <a:pPr>
              <a:lnSpc>
                <a:spcPct val="80000"/>
              </a:lnSpc>
            </a:pPr>
            <a:endParaRPr lang="tr-TR" altLang="tr-TR" sz="1400" dirty="0">
              <a:solidFill>
                <a:schemeClr val="accent2"/>
              </a:solidFill>
            </a:endParaRPr>
          </a:p>
          <a:p>
            <a:pPr marL="342900" indent="-342900">
              <a:lnSpc>
                <a:spcPct val="80000"/>
              </a:lnSpc>
              <a:buFont typeface="Arial" panose="020B0604020202020204" pitchFamily="34" charset="0"/>
              <a:buChar char="•"/>
            </a:pPr>
            <a:r>
              <a:rPr lang="tr-TR" altLang="tr-TR" sz="2400" dirty="0"/>
              <a:t>Konu: </a:t>
            </a:r>
            <a:r>
              <a:rPr lang="tr-TR" altLang="tr-TR" sz="2400" dirty="0">
                <a:solidFill>
                  <a:srgbClr val="FF0000"/>
                </a:solidFill>
              </a:rPr>
              <a:t>Mutlaka yazılmalıdır. </a:t>
            </a:r>
          </a:p>
          <a:p>
            <a:pPr marL="342900" indent="-342900">
              <a:lnSpc>
                <a:spcPct val="80000"/>
              </a:lnSpc>
              <a:buFont typeface="Arial" panose="020B0604020202020204" pitchFamily="34" charset="0"/>
              <a:buChar char="•"/>
            </a:pPr>
            <a:endParaRPr lang="tr-TR" altLang="tr-TR" sz="2400" dirty="0">
              <a:solidFill>
                <a:srgbClr val="FF0000"/>
              </a:solidFill>
            </a:endParaRPr>
          </a:p>
          <a:p>
            <a:pPr marL="342900" indent="-342900">
              <a:lnSpc>
                <a:spcPct val="80000"/>
              </a:lnSpc>
              <a:buFont typeface="Arial" panose="020B0604020202020204" pitchFamily="34" charset="0"/>
              <a:buChar char="•"/>
            </a:pPr>
            <a:r>
              <a:rPr lang="tr-TR" altLang="tr-TR" sz="2400" dirty="0"/>
              <a:t>Kelimelerin baş harfleri büyük olarak yazılır.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Sonuna noktalama işareti konulmaz</a:t>
            </a:r>
          </a:p>
          <a:p>
            <a:pPr marL="342900" indent="-342900">
              <a:lnSpc>
                <a:spcPct val="80000"/>
              </a:lnSpc>
              <a:buFont typeface="Arial" panose="020B0604020202020204" pitchFamily="34" charset="0"/>
              <a:buChar char="•"/>
            </a:pPr>
            <a:r>
              <a:rPr lang="tr-TR" altLang="tr-TR" sz="2400" dirty="0"/>
              <a:t>(Başlıktaki T.C. Kısaltmasının hizasını geçmeyecek şekilde olmalıdır.) </a:t>
            </a:r>
          </a:p>
          <a:p>
            <a:pPr marL="342900" indent="-342900">
              <a:lnSpc>
                <a:spcPct val="80000"/>
              </a:lnSpc>
              <a:buFont typeface="Arial" panose="020B0604020202020204" pitchFamily="34" charset="0"/>
              <a:buChar char="•"/>
            </a:pPr>
            <a:endParaRPr lang="tr-TR" altLang="tr-TR" sz="2400" b="1" u="sng" dirty="0"/>
          </a:p>
          <a:p>
            <a:pPr marL="342900" indent="-342900">
              <a:lnSpc>
                <a:spcPct val="80000"/>
              </a:lnSpc>
              <a:buFont typeface="Arial" panose="020B0604020202020204" pitchFamily="34" charset="0"/>
              <a:buChar char="•"/>
            </a:pPr>
            <a:r>
              <a:rPr lang="tr-TR" altLang="tr-TR" sz="2400" dirty="0" smtClean="0"/>
              <a:t> </a:t>
            </a:r>
            <a:r>
              <a:rPr lang="en-US" altLang="tr-TR" sz="2400" dirty="0">
                <a:solidFill>
                  <a:srgbClr val="FF0000"/>
                </a:solidFill>
              </a:rPr>
              <a:t>İlk </a:t>
            </a:r>
            <a:r>
              <a:rPr lang="en-US" altLang="tr-TR" sz="2400" dirty="0" err="1">
                <a:solidFill>
                  <a:srgbClr val="FF0000"/>
                </a:solidFill>
              </a:rPr>
              <a:t>satıra</a:t>
            </a:r>
            <a:r>
              <a:rPr lang="en-US" altLang="tr-TR" sz="2400" dirty="0">
                <a:solidFill>
                  <a:srgbClr val="FF0000"/>
                </a:solidFill>
              </a:rPr>
              <a:t> </a:t>
            </a:r>
            <a:r>
              <a:rPr lang="en-US" altLang="tr-TR" sz="2400" dirty="0" err="1">
                <a:solidFill>
                  <a:srgbClr val="FF0000"/>
                </a:solidFill>
              </a:rPr>
              <a:t>sığmazsa</a:t>
            </a:r>
            <a:r>
              <a:rPr lang="en-US" altLang="tr-TR" sz="2400" dirty="0">
                <a:solidFill>
                  <a:srgbClr val="FF0000"/>
                </a:solidFill>
              </a:rPr>
              <a:t>, alt </a:t>
            </a:r>
            <a:r>
              <a:rPr lang="en-US" altLang="tr-TR" sz="2400" dirty="0" err="1">
                <a:solidFill>
                  <a:srgbClr val="FF0000"/>
                </a:solidFill>
              </a:rPr>
              <a:t>satır</a:t>
            </a:r>
            <a:r>
              <a:rPr lang="tr-TR" altLang="tr-TR" sz="2400" dirty="0">
                <a:solidFill>
                  <a:srgbClr val="FF0000"/>
                </a:solidFill>
              </a:rPr>
              <a:t>a geçilir.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en-US" altLang="tr-TR" sz="2400" dirty="0"/>
              <a:t> </a:t>
            </a:r>
            <a:r>
              <a:rPr lang="en-US" altLang="tr-TR" sz="2400" dirty="0" smtClean="0"/>
              <a:t>K</a:t>
            </a:r>
            <a:r>
              <a:rPr lang="tr-TR" altLang="tr-TR" sz="2400" dirty="0" smtClean="0"/>
              <a:t>onu:</a:t>
            </a:r>
            <a:r>
              <a:rPr lang="en-US" altLang="tr-TR" sz="2400" dirty="0" smtClean="0"/>
              <a:t> </a:t>
            </a:r>
            <a:r>
              <a:rPr lang="tr-TR" altLang="tr-TR" sz="2400" dirty="0" smtClean="0"/>
              <a:t> </a:t>
            </a:r>
            <a:r>
              <a:rPr lang="en-US" altLang="tr-TR" sz="2400" dirty="0" err="1">
                <a:solidFill>
                  <a:srgbClr val="FF0000"/>
                </a:solidFill>
              </a:rPr>
              <a:t>sözcüğünün</a:t>
            </a:r>
            <a:r>
              <a:rPr lang="en-US" altLang="tr-TR" sz="2400" dirty="0">
                <a:solidFill>
                  <a:srgbClr val="FF0000"/>
                </a:solidFill>
              </a:rPr>
              <a:t> </a:t>
            </a:r>
            <a:r>
              <a:rPr lang="en-US" altLang="tr-TR" sz="2400" dirty="0" err="1">
                <a:solidFill>
                  <a:srgbClr val="FF0000"/>
                </a:solidFill>
              </a:rPr>
              <a:t>altı</a:t>
            </a:r>
            <a:r>
              <a:rPr lang="en-US" altLang="tr-TR" sz="2400" dirty="0">
                <a:solidFill>
                  <a:srgbClr val="FF0000"/>
                </a:solidFill>
              </a:rPr>
              <a:t> </a:t>
            </a:r>
            <a:r>
              <a:rPr lang="en-US" altLang="tr-TR" sz="2400" dirty="0" err="1">
                <a:solidFill>
                  <a:srgbClr val="FF0000"/>
                </a:solidFill>
              </a:rPr>
              <a:t>boş</a:t>
            </a:r>
            <a:r>
              <a:rPr lang="en-US" altLang="tr-TR" sz="2400" dirty="0">
                <a:solidFill>
                  <a:srgbClr val="FF0000"/>
                </a:solidFill>
              </a:rPr>
              <a:t> </a:t>
            </a:r>
            <a:r>
              <a:rPr lang="en-US" altLang="tr-TR" sz="2400" dirty="0" err="1">
                <a:solidFill>
                  <a:srgbClr val="FF0000"/>
                </a:solidFill>
              </a:rPr>
              <a:t>bırakılarak</a:t>
            </a:r>
            <a:r>
              <a:rPr lang="en-US" altLang="tr-TR" sz="2400" dirty="0">
                <a:solidFill>
                  <a:srgbClr val="FF0000"/>
                </a:solidFill>
              </a:rPr>
              <a:t>, ilk </a:t>
            </a:r>
            <a:r>
              <a:rPr lang="en-US" altLang="tr-TR" sz="2400" dirty="0" err="1">
                <a:solidFill>
                  <a:srgbClr val="FF0000"/>
                </a:solidFill>
              </a:rPr>
              <a:t>satırın</a:t>
            </a:r>
            <a:r>
              <a:rPr lang="tr-TR" altLang="tr-TR" sz="2400" dirty="0">
                <a:solidFill>
                  <a:srgbClr val="FF0000"/>
                </a:solidFill>
              </a:rPr>
              <a:t> </a:t>
            </a:r>
            <a:r>
              <a:rPr lang="en-US" altLang="tr-TR" sz="2400" dirty="0" err="1">
                <a:solidFill>
                  <a:srgbClr val="FF0000"/>
                </a:solidFill>
              </a:rPr>
              <a:t>hizasından</a:t>
            </a:r>
            <a:r>
              <a:rPr lang="en-US" altLang="tr-TR" sz="2400" dirty="0">
                <a:solidFill>
                  <a:srgbClr val="FF0000"/>
                </a:solidFill>
              </a:rPr>
              <a:t> </a:t>
            </a:r>
            <a:r>
              <a:rPr lang="en-US" altLang="tr-TR" sz="2400" dirty="0" err="1">
                <a:solidFill>
                  <a:srgbClr val="FF0000"/>
                </a:solidFill>
              </a:rPr>
              <a:t>başlatılır</a:t>
            </a:r>
            <a:r>
              <a:rPr lang="en-US" altLang="tr-TR" sz="2400" dirty="0">
                <a:solidFill>
                  <a:srgbClr val="FF0000"/>
                </a:solidFill>
              </a:rPr>
              <a:t>.</a:t>
            </a:r>
            <a:endParaRPr lang="tr-TR" altLang="tr-TR" sz="2400" b="1" u="sng" dirty="0">
              <a:solidFill>
                <a:srgbClr val="FF0000"/>
              </a:solidFill>
            </a:endParaRPr>
          </a:p>
        </p:txBody>
      </p:sp>
    </p:spTree>
    <p:extLst>
      <p:ext uri="{BB962C8B-B14F-4D97-AF65-F5344CB8AC3E}">
        <p14:creationId xmlns:p14="http://schemas.microsoft.com/office/powerpoint/2010/main" val="5917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8"/>
            <a:ext cx="3869437" cy="954107"/>
          </a:xfrm>
          <a:prstGeom prst="rect">
            <a:avLst/>
          </a:prstGeom>
          <a:noFill/>
        </p:spPr>
        <p:txBody>
          <a:bodyPr wrap="square" rtlCol="0">
            <a:spAutoFit/>
          </a:bodyPr>
          <a:lstStyle/>
          <a:p>
            <a:r>
              <a:rPr lang="tr-TR" sz="2800" dirty="0">
                <a:solidFill>
                  <a:srgbClr val="FFC000"/>
                </a:solidFill>
              </a:rPr>
              <a:t>KONU ÖRNEKLERİ</a:t>
            </a:r>
            <a:br>
              <a:rPr lang="tr-TR" sz="2800" dirty="0">
                <a:solidFill>
                  <a:srgbClr val="FFC000"/>
                </a:solidFill>
              </a:rPr>
            </a:br>
            <a:endParaRPr lang="en-US" sz="28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812273" y="1337915"/>
            <a:ext cx="6307158" cy="4154984"/>
          </a:xfrm>
          <a:prstGeom prst="rect">
            <a:avLst/>
          </a:prstGeom>
        </p:spPr>
        <p:txBody>
          <a:bodyPr wrap="square">
            <a:spAutoFit/>
          </a:bodyPr>
          <a:lstStyle/>
          <a:p>
            <a:r>
              <a:rPr lang="tr-TR" sz="2400" dirty="0"/>
              <a:t>Konu: Görevlendirme</a:t>
            </a:r>
            <a:br>
              <a:rPr lang="tr-TR" sz="2400" dirty="0"/>
            </a:br>
            <a:r>
              <a:rPr lang="tr-TR" sz="2400" dirty="0"/>
              <a:t/>
            </a:r>
            <a:br>
              <a:rPr lang="tr-TR" sz="2400" dirty="0"/>
            </a:br>
            <a:r>
              <a:rPr lang="tr-TR" sz="2400" dirty="0"/>
              <a:t>Konu: Bilgi isteği</a:t>
            </a:r>
            <a:br>
              <a:rPr lang="tr-TR" sz="2400" dirty="0"/>
            </a:br>
            <a:r>
              <a:rPr lang="tr-TR" sz="2400" dirty="0"/>
              <a:t/>
            </a:r>
            <a:br>
              <a:rPr lang="tr-TR" sz="2400" dirty="0"/>
            </a:br>
            <a:r>
              <a:rPr lang="tr-TR" sz="2400" dirty="0"/>
              <a:t>Konu: Elektrik-Elektronik Mühendisliği</a:t>
            </a:r>
            <a:br>
              <a:rPr lang="tr-TR" sz="2400" dirty="0"/>
            </a:br>
            <a:r>
              <a:rPr lang="tr-TR" sz="2400" dirty="0"/>
              <a:t/>
            </a:r>
            <a:br>
              <a:rPr lang="tr-TR" sz="2400" dirty="0"/>
            </a:br>
            <a:r>
              <a:rPr lang="tr-TR" sz="2400" dirty="0"/>
              <a:t>Konu: Uluslararası Gıda ve Tarım</a:t>
            </a:r>
            <a:br>
              <a:rPr lang="tr-TR" sz="2400" dirty="0"/>
            </a:br>
            <a:r>
              <a:rPr lang="tr-TR" sz="2400" dirty="0"/>
              <a:t>           </a:t>
            </a:r>
            <a:r>
              <a:rPr lang="tr-TR" sz="2400" dirty="0" smtClean="0"/>
              <a:t>Sempozyumu Duyurusu</a:t>
            </a:r>
          </a:p>
          <a:p>
            <a:endParaRPr lang="tr-TR" sz="2400" dirty="0" smtClean="0"/>
          </a:p>
          <a:p>
            <a:r>
              <a:rPr lang="tr-TR" sz="2400" dirty="0" smtClean="0"/>
              <a:t>Konu: Teknik Destek Programı Turizm</a:t>
            </a:r>
          </a:p>
          <a:p>
            <a:r>
              <a:rPr lang="tr-TR" sz="2400" dirty="0"/>
              <a:t> </a:t>
            </a:r>
            <a:r>
              <a:rPr lang="tr-TR" sz="2400" dirty="0" smtClean="0"/>
              <a:t>           Konulu Proje Teklif Çağrısı</a:t>
            </a:r>
            <a:endParaRPr lang="tr-TR" sz="2400" dirty="0"/>
          </a:p>
        </p:txBody>
      </p:sp>
    </p:spTree>
    <p:extLst>
      <p:ext uri="{BB962C8B-B14F-4D97-AF65-F5344CB8AC3E}">
        <p14:creationId xmlns:p14="http://schemas.microsoft.com/office/powerpoint/2010/main" val="3636167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7"/>
            <a:ext cx="6458401" cy="461665"/>
          </a:xfrm>
          <a:prstGeom prst="rect">
            <a:avLst/>
          </a:prstGeom>
          <a:noFill/>
        </p:spPr>
        <p:txBody>
          <a:bodyPr wrap="square" rtlCol="0">
            <a:spAutoFit/>
          </a:bodyPr>
          <a:lstStyle/>
          <a:p>
            <a:r>
              <a:rPr lang="tr-TR" sz="2400" b="1" dirty="0">
                <a:solidFill>
                  <a:schemeClr val="accent6">
                    <a:lumMod val="40000"/>
                    <a:lumOff val="60000"/>
                  </a:schemeClr>
                </a:solidFill>
                <a:latin typeface="Arial" panose="020B0604020202020204" pitchFamily="34" charset="0"/>
                <a:cs typeface="Arial" panose="020B0604020202020204" pitchFamily="34" charset="0"/>
              </a:rPr>
              <a:t>RESMİ YAZIŞMA USUL VE ESASLARI</a:t>
            </a:r>
            <a:endParaRPr lang="tr-TR" sz="2400" b="1" dirty="0">
              <a:solidFill>
                <a:schemeClr val="accent6">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schemeClr val="bg1"/>
                </a:solidFill>
              </a:rPr>
              <a:t>…/...</a:t>
            </a:r>
            <a:endParaRPr lang="tr-TR" dirty="0">
              <a:solidFill>
                <a:schemeClr val="bg1"/>
              </a:solidFill>
            </a:endParaRPr>
          </a:p>
        </p:txBody>
      </p:sp>
      <p:pic>
        <p:nvPicPr>
          <p:cNvPr id="4" name="Picture 4" descr="söz uçar yazı kalı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45" y="1110053"/>
            <a:ext cx="5832648" cy="111220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572000" y="2452866"/>
            <a:ext cx="4572000" cy="1569660"/>
          </a:xfrm>
          <a:prstGeom prst="rect">
            <a:avLst/>
          </a:prstGeom>
        </p:spPr>
        <p:txBody>
          <a:bodyPr>
            <a:spAutoFit/>
          </a:bodyPr>
          <a:lstStyle/>
          <a:p>
            <a:pPr algn="ctr"/>
            <a:r>
              <a:rPr lang="tr-TR" sz="3200" b="1" dirty="0">
                <a:solidFill>
                  <a:srgbClr val="FF0000"/>
                </a:solidFill>
              </a:rPr>
              <a:t>KURUMLAR </a:t>
            </a:r>
            <a:endParaRPr lang="tr-TR" sz="3200" b="1" dirty="0" smtClean="0">
              <a:solidFill>
                <a:srgbClr val="FF0000"/>
              </a:solidFill>
            </a:endParaRPr>
          </a:p>
          <a:p>
            <a:pPr algn="ctr"/>
            <a:r>
              <a:rPr lang="tr-TR" sz="3200" b="1" dirty="0" smtClean="0">
                <a:solidFill>
                  <a:srgbClr val="FF0000"/>
                </a:solidFill>
              </a:rPr>
              <a:t>YAZIŞMALARLA</a:t>
            </a:r>
            <a:endParaRPr lang="tr-TR" sz="3200" b="1" dirty="0">
              <a:solidFill>
                <a:srgbClr val="FF0000"/>
              </a:solidFill>
            </a:endParaRPr>
          </a:p>
          <a:p>
            <a:pPr algn="ctr"/>
            <a:r>
              <a:rPr lang="tr-TR" sz="3200" b="1" dirty="0">
                <a:solidFill>
                  <a:srgbClr val="FF0000"/>
                </a:solidFill>
              </a:rPr>
              <a:t>ANLAŞIR</a:t>
            </a:r>
          </a:p>
        </p:txBody>
      </p:sp>
      <p:pic>
        <p:nvPicPr>
          <p:cNvPr id="7" name="Picture 2" descr="insanlar konuşa konuşa hayvanlar koklaşa koklaşa anlaşır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5398" y="2302318"/>
            <a:ext cx="2946091" cy="392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0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7383818" cy="445635"/>
          </a:xfrm>
          <a:prstGeom prst="rect">
            <a:avLst/>
          </a:prstGeom>
          <a:noFill/>
        </p:spPr>
        <p:txBody>
          <a:bodyPr wrap="square" rtlCol="0">
            <a:spAutoFit/>
          </a:bodyPr>
          <a:lstStyle/>
          <a:p>
            <a:pPr algn="r">
              <a:lnSpc>
                <a:spcPct val="80000"/>
              </a:lnSpc>
            </a:pPr>
            <a:r>
              <a:rPr lang="tr-TR" altLang="tr-TR" sz="2800" b="1" dirty="0">
                <a:solidFill>
                  <a:srgbClr val="FFC000"/>
                </a:solidFill>
              </a:rPr>
              <a:t>TARİH </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487383" y="1828801"/>
            <a:ext cx="7992738" cy="3637919"/>
          </a:xfrm>
          <a:prstGeom prst="rect">
            <a:avLst/>
          </a:prstGeom>
        </p:spPr>
        <p:txBody>
          <a:bodyPr wrap="square">
            <a:spAutoFit/>
          </a:bodyPr>
          <a:lstStyle/>
          <a:p>
            <a:pPr>
              <a:lnSpc>
                <a:spcPct val="80000"/>
              </a:lnSpc>
            </a:pPr>
            <a:r>
              <a:rPr lang="tr-TR" altLang="tr-TR" sz="2400" dirty="0"/>
              <a:t>Yazının yetkili amir tarafından imzalanarak ilgili birimden </a:t>
            </a:r>
            <a:r>
              <a:rPr lang="tr-TR" altLang="tr-TR" sz="2400" dirty="0">
                <a:solidFill>
                  <a:srgbClr val="FF0000"/>
                </a:solidFill>
              </a:rPr>
              <a:t>sayı verildiği zamanı</a:t>
            </a:r>
            <a:r>
              <a:rPr lang="tr-TR" altLang="tr-TR" sz="2400" dirty="0">
                <a:solidFill>
                  <a:srgbClr val="C00000"/>
                </a:solidFill>
              </a:rPr>
              <a:t> </a:t>
            </a:r>
            <a:r>
              <a:rPr lang="tr-TR" altLang="tr-TR" sz="2400" dirty="0"/>
              <a:t>belirtir</a:t>
            </a:r>
            <a:r>
              <a:rPr lang="tr-TR" altLang="tr-TR" sz="2400" dirty="0" smtClean="0"/>
              <a:t>.</a:t>
            </a:r>
          </a:p>
          <a:p>
            <a:pPr>
              <a:lnSpc>
                <a:spcPct val="80000"/>
              </a:lnSpc>
            </a:pPr>
            <a:endParaRPr lang="tr-TR" altLang="tr-TR" sz="2400" dirty="0"/>
          </a:p>
          <a:p>
            <a:pPr>
              <a:lnSpc>
                <a:spcPct val="80000"/>
              </a:lnSpc>
            </a:pPr>
            <a:r>
              <a:rPr lang="tr-TR" altLang="tr-TR" sz="2400" dirty="0" smtClean="0">
                <a:solidFill>
                  <a:srgbClr val="FF0000"/>
                </a:solidFill>
              </a:rPr>
              <a:t>Tarih, Sayı </a:t>
            </a:r>
            <a:r>
              <a:rPr lang="tr-TR" altLang="tr-TR" sz="2400" dirty="0"/>
              <a:t>ile aynı hizada olmak üzere yazı alanının en sağında yer alır.  Rakam ile yazıldığında aralarına taksim (/) veya (.) işareti konur.</a:t>
            </a:r>
          </a:p>
          <a:p>
            <a:pPr algn="r">
              <a:lnSpc>
                <a:spcPct val="80000"/>
              </a:lnSpc>
            </a:pPr>
            <a:r>
              <a:rPr lang="tr-TR" altLang="tr-TR" sz="2400" b="1" dirty="0"/>
              <a:t>10.05.2017</a:t>
            </a:r>
          </a:p>
          <a:p>
            <a:pPr algn="r">
              <a:lnSpc>
                <a:spcPct val="80000"/>
              </a:lnSpc>
            </a:pPr>
            <a:r>
              <a:rPr lang="tr-TR" altLang="tr-TR" sz="2400" b="1" dirty="0"/>
              <a:t>10/05/2017</a:t>
            </a:r>
          </a:p>
          <a:p>
            <a:pPr algn="r">
              <a:lnSpc>
                <a:spcPct val="80000"/>
              </a:lnSpc>
            </a:pPr>
            <a:r>
              <a:rPr lang="tr-TR" altLang="tr-TR" sz="2400" b="1" dirty="0"/>
              <a:t>10 MAYIS </a:t>
            </a:r>
            <a:r>
              <a:rPr lang="tr-TR" altLang="tr-TR" sz="2400" b="1" dirty="0" smtClean="0"/>
              <a:t>2017</a:t>
            </a:r>
          </a:p>
          <a:p>
            <a:pPr algn="r">
              <a:lnSpc>
                <a:spcPct val="80000"/>
              </a:lnSpc>
            </a:pPr>
            <a:r>
              <a:rPr lang="tr-TR" altLang="tr-TR" sz="2400" b="1" dirty="0" smtClean="0"/>
              <a:t>10 </a:t>
            </a:r>
            <a:r>
              <a:rPr lang="tr-TR" altLang="tr-TR" sz="2400" b="1" dirty="0"/>
              <a:t>Mayıs 2017</a:t>
            </a:r>
          </a:p>
          <a:p>
            <a:pPr>
              <a:lnSpc>
                <a:spcPct val="80000"/>
              </a:lnSpc>
            </a:pPr>
            <a:r>
              <a:rPr lang="tr-TR" altLang="tr-TR" sz="2400" dirty="0" smtClean="0">
                <a:solidFill>
                  <a:srgbClr val="002060"/>
                </a:solidFill>
              </a:rPr>
              <a:t>*Tarih </a:t>
            </a:r>
            <a:r>
              <a:rPr lang="tr-TR" altLang="tr-TR" sz="2400" dirty="0">
                <a:solidFill>
                  <a:srgbClr val="002060"/>
                </a:solidFill>
              </a:rPr>
              <a:t>ve Sayı Kaşe olarak  da basılabilir.</a:t>
            </a:r>
          </a:p>
          <a:p>
            <a:pPr>
              <a:lnSpc>
                <a:spcPct val="80000"/>
              </a:lnSpc>
            </a:pPr>
            <a:r>
              <a:rPr lang="tr-TR" altLang="tr-TR" sz="2400" dirty="0">
                <a:solidFill>
                  <a:srgbClr val="002060"/>
                </a:solidFill>
              </a:rPr>
              <a:t>(EBYS SİSTEMİNDE BUNU SİSTEM </a:t>
            </a:r>
            <a:r>
              <a:rPr lang="tr-TR" altLang="tr-TR" sz="2400" dirty="0" smtClean="0">
                <a:solidFill>
                  <a:srgbClr val="002060"/>
                </a:solidFill>
              </a:rPr>
              <a:t>KENDİSİ VERİR</a:t>
            </a:r>
            <a:r>
              <a:rPr lang="tr-TR" altLang="tr-TR" sz="2400" dirty="0">
                <a:solidFill>
                  <a:srgbClr val="002060"/>
                </a:solidFill>
              </a:rPr>
              <a:t>)</a:t>
            </a:r>
            <a:endParaRPr lang="tr-TR" sz="2400" dirty="0"/>
          </a:p>
        </p:txBody>
      </p:sp>
    </p:spTree>
    <p:extLst>
      <p:ext uri="{BB962C8B-B14F-4D97-AF65-F5344CB8AC3E}">
        <p14:creationId xmlns:p14="http://schemas.microsoft.com/office/powerpoint/2010/main" val="1867392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45635"/>
          </a:xfrm>
          <a:prstGeom prst="rect">
            <a:avLst/>
          </a:prstGeom>
          <a:noFill/>
        </p:spPr>
        <p:txBody>
          <a:bodyPr wrap="square" rtlCol="0">
            <a:spAutoFit/>
          </a:bodyPr>
          <a:lstStyle/>
          <a:p>
            <a:pPr>
              <a:lnSpc>
                <a:spcPct val="80000"/>
              </a:lnSpc>
            </a:pPr>
            <a:r>
              <a:rPr lang="tr-TR" altLang="tr-TR" sz="2800" b="1" dirty="0">
                <a:solidFill>
                  <a:srgbClr val="FFC000"/>
                </a:solidFill>
              </a:rPr>
              <a:t>SÜRE </a:t>
            </a:r>
            <a:endParaRPr lang="tr-TR" altLang="tr-TR" sz="2800"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0" y="1057301"/>
            <a:ext cx="9303745" cy="5940088"/>
          </a:xfrm>
          <a:prstGeom prst="rect">
            <a:avLst/>
          </a:prstGeom>
        </p:spPr>
        <p:txBody>
          <a:bodyPr wrap="square">
            <a:spAutoFit/>
          </a:bodyPr>
          <a:lstStyle/>
          <a:p>
            <a:pPr marL="342900" lvl="0" indent="-342900">
              <a:lnSpc>
                <a:spcPct val="80000"/>
              </a:lnSpc>
              <a:spcBef>
                <a:spcPct val="20000"/>
              </a:spcBef>
              <a:buFont typeface="Arial"/>
              <a:buChar char="•"/>
            </a:pPr>
            <a:r>
              <a:rPr lang="tr-TR" altLang="tr-TR" sz="2000" dirty="0">
                <a:solidFill>
                  <a:prstClr val="black"/>
                </a:solidFill>
              </a:rPr>
              <a:t>ACELE ve GÜNLÜ  yada TEKİT yazılarda, sayfanın sağ üst kısmına (tarihin üstüne) yazılır</a:t>
            </a:r>
            <a:r>
              <a:rPr lang="tr-TR" altLang="tr-TR" sz="2000" dirty="0">
                <a:solidFill>
                  <a:srgbClr val="C0504D"/>
                </a:solidFill>
              </a:rPr>
              <a:t>.</a:t>
            </a:r>
          </a:p>
          <a:p>
            <a:pPr marL="342900" lvl="0" indent="-342900">
              <a:lnSpc>
                <a:spcPct val="80000"/>
              </a:lnSpc>
              <a:spcBef>
                <a:spcPct val="20000"/>
              </a:spcBef>
              <a:buFont typeface="Arial"/>
              <a:buChar char="•"/>
            </a:pPr>
            <a:r>
              <a:rPr lang="tr-TR" altLang="tr-TR" sz="2000" dirty="0">
                <a:solidFill>
                  <a:prstClr val="black"/>
                </a:solidFill>
              </a:rPr>
              <a:t>GİZLİ/ÇOK GİZLİ/HİZMETE ÖZEL/ÖZEL Yazılar sayfanın alt ve üst ortasına yazılır</a:t>
            </a:r>
            <a:endParaRPr lang="tr-TR" altLang="tr-TR" sz="2000" dirty="0">
              <a:solidFill>
                <a:srgbClr val="C0504D"/>
              </a:solidFill>
            </a:endParaRPr>
          </a:p>
          <a:p>
            <a:pPr marL="342900" lvl="0" indent="-342900">
              <a:lnSpc>
                <a:spcPct val="80000"/>
              </a:lnSpc>
              <a:spcBef>
                <a:spcPct val="20000"/>
              </a:spcBef>
              <a:buFont typeface="Arial"/>
              <a:buChar char="•"/>
            </a:pPr>
            <a:r>
              <a:rPr lang="tr-TR" altLang="tr-TR" sz="2400" u="sng" dirty="0">
                <a:solidFill>
                  <a:srgbClr val="FF0000"/>
                </a:solidFill>
              </a:rPr>
              <a:t>ACELE  </a:t>
            </a:r>
            <a:r>
              <a:rPr lang="tr-TR" altLang="tr-TR" sz="2400" u="sng" dirty="0" smtClean="0">
                <a:solidFill>
                  <a:srgbClr val="FF0000"/>
                </a:solidFill>
              </a:rPr>
              <a:t>yazan </a:t>
            </a:r>
            <a:r>
              <a:rPr lang="tr-TR" altLang="tr-TR" sz="2400" u="sng" dirty="0">
                <a:solidFill>
                  <a:srgbClr val="FF0000"/>
                </a:solidFill>
              </a:rPr>
              <a:t>belgeye derhal ve süratle</a:t>
            </a:r>
          </a:p>
          <a:p>
            <a:pPr marL="342900" lvl="0" indent="-342900">
              <a:lnSpc>
                <a:spcPct val="80000"/>
              </a:lnSpc>
              <a:spcBef>
                <a:spcPct val="20000"/>
              </a:spcBef>
              <a:buFont typeface="Arial"/>
              <a:buChar char="•"/>
            </a:pPr>
            <a:r>
              <a:rPr lang="tr-TR" altLang="tr-TR" sz="2400" u="sng" dirty="0">
                <a:solidFill>
                  <a:srgbClr val="FF0000"/>
                </a:solidFill>
              </a:rPr>
              <a:t>GÜNLÜDÜR yazan belgeye süresi içinde cevap verilir.</a:t>
            </a:r>
          </a:p>
          <a:p>
            <a:pPr marL="342900" lvl="0" indent="-342900">
              <a:lnSpc>
                <a:spcPct val="80000"/>
              </a:lnSpc>
              <a:spcBef>
                <a:spcPct val="20000"/>
              </a:spcBef>
              <a:buFont typeface="Arial"/>
              <a:buChar char="•"/>
            </a:pPr>
            <a:r>
              <a:rPr lang="tr-TR" altLang="tr-TR" sz="2400" u="sng" dirty="0">
                <a:solidFill>
                  <a:srgbClr val="FF0000"/>
                </a:solidFill>
              </a:rPr>
              <a:t>GİZLİ /ÇOK GİZLİ yazan belge üst amir tarafından açılır ve gereği yapılır.</a:t>
            </a:r>
            <a:endParaRPr lang="tr-TR" altLang="tr-TR" sz="2400" b="1" u="sng" dirty="0">
              <a:solidFill>
                <a:srgbClr val="FF0000"/>
              </a:solidFill>
            </a:endParaRPr>
          </a:p>
          <a:p>
            <a:pPr marL="342900" lvl="0" indent="-342900">
              <a:lnSpc>
                <a:spcPct val="80000"/>
              </a:lnSpc>
              <a:spcBef>
                <a:spcPct val="20000"/>
              </a:spcBef>
              <a:buFont typeface="Arial"/>
              <a:buChar char="•"/>
            </a:pPr>
            <a:endParaRPr lang="tr-TR" altLang="tr-TR" sz="2000" dirty="0">
              <a:solidFill>
                <a:srgbClr val="C0504D"/>
              </a:solidFill>
            </a:endParaRPr>
          </a:p>
          <a:p>
            <a:pPr marL="342900" lvl="0" indent="-342900">
              <a:lnSpc>
                <a:spcPct val="80000"/>
              </a:lnSpc>
              <a:spcBef>
                <a:spcPct val="20000"/>
              </a:spcBef>
              <a:buFont typeface="Arial"/>
              <a:buChar char="•"/>
            </a:pPr>
            <a:r>
              <a:rPr lang="tr-TR" altLang="tr-TR" sz="2000" dirty="0">
                <a:solidFill>
                  <a:prstClr val="black"/>
                </a:solidFill>
              </a:rPr>
              <a:t>Bu ibareler BÜYÜK HARFLERLE ve </a:t>
            </a:r>
            <a:r>
              <a:rPr lang="tr-TR" altLang="tr-TR" sz="2000" u="sng" dirty="0">
                <a:solidFill>
                  <a:srgbClr val="FF0000"/>
                </a:solidFill>
              </a:rPr>
              <a:t>KIRMIZI</a:t>
            </a:r>
            <a:r>
              <a:rPr lang="tr-TR" altLang="tr-TR" sz="2000" dirty="0">
                <a:solidFill>
                  <a:srgbClr val="C0504D"/>
                </a:solidFill>
              </a:rPr>
              <a:t> </a:t>
            </a:r>
            <a:r>
              <a:rPr lang="tr-TR" altLang="tr-TR" sz="2000" dirty="0">
                <a:solidFill>
                  <a:prstClr val="black"/>
                </a:solidFill>
              </a:rPr>
              <a:t>renkli olarak belirtilir.</a:t>
            </a:r>
            <a:endParaRPr lang="tr-TR" altLang="tr-TR" sz="2000" b="1" u="sng" dirty="0">
              <a:solidFill>
                <a:prstClr val="black"/>
              </a:solidFill>
            </a:endParaRPr>
          </a:p>
          <a:p>
            <a:pPr marL="342900" lvl="0" indent="-342900">
              <a:lnSpc>
                <a:spcPct val="80000"/>
              </a:lnSpc>
              <a:spcBef>
                <a:spcPct val="20000"/>
              </a:spcBef>
            </a:pPr>
            <a:endParaRPr lang="tr-TR" altLang="tr-TR" sz="2000" b="1" u="sng" dirty="0">
              <a:solidFill>
                <a:srgbClr val="FF0000"/>
              </a:solidFill>
            </a:endParaRPr>
          </a:p>
          <a:p>
            <a:pPr marL="342900" lvl="0" indent="-342900">
              <a:lnSpc>
                <a:spcPct val="80000"/>
              </a:lnSpc>
              <a:spcBef>
                <a:spcPct val="20000"/>
              </a:spcBef>
            </a:pPr>
            <a:r>
              <a:rPr lang="tr-TR" altLang="tr-TR" sz="2000" b="1" u="sng" dirty="0">
                <a:solidFill>
                  <a:srgbClr val="FF0000"/>
                </a:solidFill>
              </a:rPr>
              <a:t>ÖRNEK:</a:t>
            </a:r>
            <a:endParaRPr lang="tr-TR" altLang="tr-TR" sz="2000" dirty="0">
              <a:solidFill>
                <a:srgbClr val="FF0000"/>
              </a:solidFill>
            </a:endParaRPr>
          </a:p>
          <a:p>
            <a:pPr marL="342900" lvl="0" indent="-342900" algn="r">
              <a:lnSpc>
                <a:spcPct val="80000"/>
              </a:lnSpc>
              <a:spcBef>
                <a:spcPct val="20000"/>
              </a:spcBef>
            </a:pPr>
            <a:r>
              <a:rPr lang="tr-TR" altLang="tr-TR" sz="2000" dirty="0">
                <a:solidFill>
                  <a:srgbClr val="C0504D"/>
                </a:solidFill>
              </a:rPr>
              <a:t>                                                  				                                    </a:t>
            </a:r>
            <a:r>
              <a:rPr lang="tr-TR" altLang="tr-TR" sz="2000" dirty="0">
                <a:solidFill>
                  <a:srgbClr val="FF0000"/>
                </a:solidFill>
              </a:rPr>
              <a:t>ACELE</a:t>
            </a:r>
            <a:r>
              <a:rPr lang="tr-TR" altLang="tr-TR" sz="2000" dirty="0">
                <a:solidFill>
                  <a:srgbClr val="C0504D"/>
                </a:solidFill>
              </a:rPr>
              <a:t>    	            </a:t>
            </a:r>
            <a:r>
              <a:rPr lang="tr-TR" altLang="tr-TR" sz="2000" dirty="0">
                <a:solidFill>
                  <a:prstClr val="black"/>
                </a:solidFill>
              </a:rPr>
              <a:t>10.05.2017</a:t>
            </a:r>
            <a:endParaRPr lang="tr-TR" altLang="tr-TR" sz="2000" dirty="0">
              <a:solidFill>
                <a:srgbClr val="C0504D"/>
              </a:solidFill>
            </a:endParaRPr>
          </a:p>
          <a:p>
            <a:pPr marL="342900" lvl="0" indent="-342900" algn="r">
              <a:lnSpc>
                <a:spcPct val="80000"/>
              </a:lnSpc>
              <a:spcBef>
                <a:spcPct val="20000"/>
              </a:spcBef>
            </a:pPr>
            <a:r>
              <a:rPr lang="tr-TR" altLang="tr-TR" sz="2000" dirty="0">
                <a:solidFill>
                  <a:srgbClr val="FF0000"/>
                </a:solidFill>
              </a:rPr>
              <a:t>GÜNLÜDÜR</a:t>
            </a:r>
          </a:p>
          <a:p>
            <a:pPr marL="342900" lvl="0" indent="-342900" algn="r">
              <a:lnSpc>
                <a:spcPct val="80000"/>
              </a:lnSpc>
              <a:spcBef>
                <a:spcPct val="20000"/>
              </a:spcBef>
            </a:pPr>
            <a:r>
              <a:rPr lang="tr-TR" altLang="tr-TR" sz="2000" dirty="0">
                <a:solidFill>
                  <a:prstClr val="black"/>
                </a:solidFill>
              </a:rPr>
              <a:t>10.05.2017</a:t>
            </a:r>
          </a:p>
          <a:p>
            <a:pPr marL="342900" lvl="0" indent="-342900" algn="r">
              <a:lnSpc>
                <a:spcPct val="80000"/>
              </a:lnSpc>
              <a:spcBef>
                <a:spcPct val="20000"/>
              </a:spcBef>
            </a:pPr>
            <a:r>
              <a:rPr lang="tr-TR" altLang="tr-TR" sz="2000" dirty="0" smtClean="0">
                <a:solidFill>
                  <a:srgbClr val="FF0000"/>
                </a:solidFill>
              </a:rPr>
              <a:t>TEKİT</a:t>
            </a:r>
          </a:p>
          <a:p>
            <a:pPr marL="342900" lvl="0" indent="-342900" algn="r">
              <a:lnSpc>
                <a:spcPct val="80000"/>
              </a:lnSpc>
              <a:spcBef>
                <a:spcPct val="20000"/>
              </a:spcBef>
            </a:pPr>
            <a:r>
              <a:rPr lang="tr-TR" altLang="tr-TR" sz="2000" dirty="0" smtClean="0">
                <a:solidFill>
                  <a:prstClr val="black"/>
                </a:solidFill>
              </a:rPr>
              <a:t> 10.05.2017</a:t>
            </a:r>
          </a:p>
          <a:p>
            <a:pPr marL="342900" lvl="0" indent="-342900" algn="ctr">
              <a:lnSpc>
                <a:spcPct val="80000"/>
              </a:lnSpc>
              <a:spcBef>
                <a:spcPct val="20000"/>
              </a:spcBef>
            </a:pPr>
            <a:r>
              <a:rPr lang="tr-TR" altLang="tr-TR" sz="2000" dirty="0">
                <a:solidFill>
                  <a:srgbClr val="FF0000"/>
                </a:solidFill>
              </a:rPr>
              <a:t>GİZLİ</a:t>
            </a:r>
            <a:endParaRPr lang="tr-TR" altLang="tr-TR" sz="2000" dirty="0" smtClean="0">
              <a:solidFill>
                <a:prstClr val="black"/>
              </a:solidFill>
            </a:endParaRPr>
          </a:p>
          <a:p>
            <a:pPr marL="342900" lvl="0" indent="-342900" algn="ctr">
              <a:lnSpc>
                <a:spcPct val="80000"/>
              </a:lnSpc>
              <a:spcBef>
                <a:spcPct val="20000"/>
              </a:spcBef>
            </a:pPr>
            <a:r>
              <a:rPr lang="tr-TR" altLang="tr-TR" sz="2000" dirty="0" smtClean="0">
                <a:solidFill>
                  <a:srgbClr val="FF0000"/>
                </a:solidFill>
              </a:rPr>
              <a:t>ÇOK </a:t>
            </a:r>
            <a:r>
              <a:rPr lang="tr-TR" altLang="tr-TR" sz="2000" dirty="0">
                <a:solidFill>
                  <a:srgbClr val="FF0000"/>
                </a:solidFill>
              </a:rPr>
              <a:t>GİZLİ</a:t>
            </a:r>
          </a:p>
          <a:p>
            <a:pPr marL="342900" lvl="0" indent="-342900" algn="ctr">
              <a:lnSpc>
                <a:spcPct val="80000"/>
              </a:lnSpc>
              <a:spcBef>
                <a:spcPct val="20000"/>
              </a:spcBef>
            </a:pPr>
            <a:r>
              <a:rPr lang="tr-TR" altLang="tr-TR" sz="2000" dirty="0">
                <a:solidFill>
                  <a:srgbClr val="FF0000"/>
                </a:solidFill>
              </a:rPr>
              <a:t>HİZMETE ÖZEL </a:t>
            </a:r>
          </a:p>
        </p:txBody>
      </p:sp>
    </p:spTree>
    <p:extLst>
      <p:ext uri="{BB962C8B-B14F-4D97-AF65-F5344CB8AC3E}">
        <p14:creationId xmlns:p14="http://schemas.microsoft.com/office/powerpoint/2010/main" val="178495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458788"/>
            <a:ext cx="8229600" cy="6262688"/>
          </a:xfrm>
        </p:spPr>
        <p:txBody>
          <a:bodyPr>
            <a:normAutofit/>
          </a:bodyPr>
          <a:lstStyle/>
          <a:p>
            <a:pPr eaLnBrk="1" hangingPunct="1">
              <a:lnSpc>
                <a:spcPct val="90000"/>
              </a:lnSpc>
              <a:buFontTx/>
              <a:buNone/>
            </a:pPr>
            <a:r>
              <a:rPr lang="tr-TR" altLang="tr-TR" b="1" dirty="0" smtClean="0">
                <a:solidFill>
                  <a:srgbClr val="FF0000"/>
                </a:solidFill>
              </a:rPr>
              <a:t>GÖNDERİLEN MAKAM</a:t>
            </a:r>
            <a:r>
              <a:rPr lang="tr-TR" altLang="tr-TR" b="1" dirty="0" smtClean="0">
                <a:solidFill>
                  <a:schemeClr val="accent2"/>
                </a:solidFill>
              </a:rPr>
              <a:t> </a:t>
            </a:r>
            <a:r>
              <a:rPr lang="tr-TR" altLang="tr-TR" sz="2400" b="1" u="sng" dirty="0" smtClean="0">
                <a:solidFill>
                  <a:srgbClr val="FF0000"/>
                </a:solidFill>
              </a:rPr>
              <a:t>ÖRNEKLER:</a:t>
            </a:r>
            <a:endParaRPr lang="tr-TR" altLang="tr-TR" sz="2400" b="1" dirty="0" smtClean="0">
              <a:solidFill>
                <a:srgbClr val="FF0000"/>
              </a:solidFill>
            </a:endParaRPr>
          </a:p>
          <a:p>
            <a:pPr eaLnBrk="1" hangingPunct="1">
              <a:lnSpc>
                <a:spcPct val="90000"/>
              </a:lnSpc>
              <a:buFontTx/>
              <a:buNone/>
            </a:pPr>
            <a:r>
              <a:rPr lang="tr-TR" altLang="tr-TR" sz="2400" dirty="0" smtClean="0">
                <a:solidFill>
                  <a:schemeClr val="accent1"/>
                </a:solidFill>
              </a:rPr>
              <a:t>(İdari Birimin Belirtilmemesi Durumunda)</a:t>
            </a:r>
          </a:p>
          <a:p>
            <a:pPr eaLnBrk="1" hangingPunct="1">
              <a:lnSpc>
                <a:spcPct val="90000"/>
              </a:lnSpc>
              <a:buFontTx/>
              <a:buNone/>
            </a:pPr>
            <a:r>
              <a:rPr lang="tr-TR" altLang="tr-TR" sz="2400" dirty="0" smtClean="0">
                <a:solidFill>
                  <a:schemeClr val="accent2"/>
                </a:solidFill>
              </a:rPr>
              <a:t>		</a:t>
            </a:r>
            <a:r>
              <a:rPr lang="tr-TR" altLang="tr-TR" sz="2400" dirty="0" smtClean="0">
                <a:solidFill>
                  <a:srgbClr val="002060"/>
                </a:solidFill>
              </a:rPr>
              <a:t>       YÜKSEKÖĞRETİM KURULU BAŞBAKANLIĞA</a:t>
            </a:r>
          </a:p>
          <a:p>
            <a:pPr algn="ctr" eaLnBrk="1" hangingPunct="1">
              <a:lnSpc>
                <a:spcPct val="90000"/>
              </a:lnSpc>
              <a:buFontTx/>
              <a:buNone/>
            </a:pPr>
            <a:r>
              <a:rPr lang="tr-TR" altLang="tr-TR" sz="2400" dirty="0" smtClean="0">
                <a:solidFill>
                  <a:srgbClr val="00B050"/>
                </a:solidFill>
              </a:rPr>
              <a:t>ÇEVRE VE ŞEHİRCİLİK BAKANLIĞINA</a:t>
            </a:r>
          </a:p>
          <a:p>
            <a:pPr algn="ctr" eaLnBrk="1" hangingPunct="1">
              <a:lnSpc>
                <a:spcPct val="90000"/>
              </a:lnSpc>
              <a:buFontTx/>
              <a:buNone/>
            </a:pPr>
            <a:r>
              <a:rPr lang="tr-TR" altLang="tr-TR" sz="2400" dirty="0" smtClean="0"/>
              <a:t>TÜBİTAK BAŞKANLIĞINA</a:t>
            </a:r>
          </a:p>
          <a:p>
            <a:pPr algn="ctr" eaLnBrk="1" hangingPunct="1">
              <a:lnSpc>
                <a:spcPct val="90000"/>
              </a:lnSpc>
              <a:buFontTx/>
              <a:buNone/>
            </a:pPr>
            <a:r>
              <a:rPr lang="tr-TR" altLang="tr-TR" sz="2400" dirty="0" smtClean="0">
                <a:solidFill>
                  <a:srgbClr val="C00000"/>
                </a:solidFill>
              </a:rPr>
              <a:t>SELÇUK ÜNİVERSİTESİ REKTÖRLÜĞÜNE</a:t>
            </a:r>
          </a:p>
          <a:p>
            <a:pPr eaLnBrk="1" hangingPunct="1">
              <a:lnSpc>
                <a:spcPct val="90000"/>
              </a:lnSpc>
              <a:buFont typeface="Wingdings 2" panose="05020102010507070707" pitchFamily="18" charset="2"/>
              <a:buNone/>
            </a:pPr>
            <a:r>
              <a:rPr lang="tr-TR" altLang="tr-TR" sz="2400" dirty="0" smtClean="0">
                <a:solidFill>
                  <a:srgbClr val="FF0000"/>
                </a:solidFill>
              </a:rPr>
              <a:t>(</a:t>
            </a:r>
            <a:r>
              <a:rPr lang="tr-TR" altLang="tr-TR" sz="2400" dirty="0" smtClean="0">
                <a:solidFill>
                  <a:schemeClr val="accent1"/>
                </a:solidFill>
              </a:rPr>
              <a:t>İdari Birimin Belirtilmesi Durumunda</a:t>
            </a:r>
            <a:r>
              <a:rPr lang="tr-TR" altLang="tr-TR" sz="2400" dirty="0" smtClean="0">
                <a:solidFill>
                  <a:srgbClr val="FF0000"/>
                </a:solidFill>
              </a:rPr>
              <a:t>)</a:t>
            </a:r>
            <a:endParaRPr lang="tr-TR" altLang="tr-TR" sz="2400" dirty="0" smtClean="0"/>
          </a:p>
          <a:p>
            <a:pPr algn="ctr" eaLnBrk="1" hangingPunct="1">
              <a:lnSpc>
                <a:spcPct val="90000"/>
              </a:lnSpc>
              <a:buFontTx/>
              <a:buNone/>
            </a:pPr>
            <a:r>
              <a:rPr lang="tr-TR" altLang="tr-TR" sz="2400" dirty="0" smtClean="0"/>
              <a:t>İÇİŞLERİ BAKANLIĞINA</a:t>
            </a:r>
          </a:p>
          <a:p>
            <a:pPr algn="ctr" eaLnBrk="1" hangingPunct="1">
              <a:lnSpc>
                <a:spcPct val="90000"/>
              </a:lnSpc>
              <a:buFontTx/>
              <a:buNone/>
            </a:pPr>
            <a:r>
              <a:rPr lang="tr-TR" altLang="tr-TR" sz="2400" dirty="0" smtClean="0"/>
              <a:t>(Mahalli İdareler Genel Müdürlüğü)</a:t>
            </a:r>
          </a:p>
          <a:p>
            <a:pPr algn="ctr" eaLnBrk="1" hangingPunct="1">
              <a:lnSpc>
                <a:spcPct val="90000"/>
              </a:lnSpc>
              <a:buFontTx/>
              <a:buNone/>
            </a:pPr>
            <a:r>
              <a:rPr lang="tr-TR" altLang="tr-TR" sz="2400" dirty="0" smtClean="0">
                <a:solidFill>
                  <a:srgbClr val="A50021"/>
                </a:solidFill>
              </a:rPr>
              <a:t>SELÇUK ÜNİVERSİTESİ REKTÖRLÜĞÜNE</a:t>
            </a:r>
          </a:p>
          <a:p>
            <a:pPr algn="ctr" eaLnBrk="1" hangingPunct="1">
              <a:lnSpc>
                <a:spcPct val="90000"/>
              </a:lnSpc>
              <a:buFontTx/>
              <a:buNone/>
            </a:pPr>
            <a:r>
              <a:rPr lang="tr-TR" altLang="tr-TR" sz="2400" dirty="0" smtClean="0">
                <a:solidFill>
                  <a:srgbClr val="A50021"/>
                </a:solidFill>
              </a:rPr>
              <a:t>(Personel Daire Başkanlığı)</a:t>
            </a:r>
          </a:p>
          <a:p>
            <a:pPr algn="ctr" eaLnBrk="1" hangingPunct="1">
              <a:lnSpc>
                <a:spcPct val="90000"/>
              </a:lnSpc>
              <a:buFontTx/>
              <a:buNone/>
            </a:pPr>
            <a:r>
              <a:rPr lang="tr-TR" altLang="tr-TR" sz="2400" dirty="0" smtClean="0">
                <a:solidFill>
                  <a:schemeClr val="accent1">
                    <a:lumMod val="50000"/>
                  </a:schemeClr>
                </a:solidFill>
              </a:rPr>
              <a:t>YÜKSEKÖĞRETİM KURULU BAŞKANLIĞINA</a:t>
            </a:r>
          </a:p>
          <a:p>
            <a:pPr algn="ctr" eaLnBrk="1" hangingPunct="1">
              <a:lnSpc>
                <a:spcPct val="90000"/>
              </a:lnSpc>
              <a:buFontTx/>
              <a:buNone/>
            </a:pPr>
            <a:r>
              <a:rPr lang="tr-TR" altLang="tr-TR" sz="2400" dirty="0" smtClean="0">
                <a:solidFill>
                  <a:schemeClr val="accent1">
                    <a:lumMod val="50000"/>
                  </a:schemeClr>
                </a:solidFill>
              </a:rPr>
              <a:t>(Eğitim Öğretim </a:t>
            </a:r>
            <a:r>
              <a:rPr lang="tr-TR" altLang="tr-TR" sz="2400" dirty="0">
                <a:solidFill>
                  <a:schemeClr val="accent1">
                    <a:lumMod val="50000"/>
                  </a:schemeClr>
                </a:solidFill>
              </a:rPr>
              <a:t>D</a:t>
            </a:r>
            <a:r>
              <a:rPr lang="tr-TR" altLang="tr-TR" sz="2400" dirty="0" smtClean="0">
                <a:solidFill>
                  <a:schemeClr val="accent1">
                    <a:lumMod val="50000"/>
                  </a:schemeClr>
                </a:solidFill>
              </a:rPr>
              <a:t>airesi Başkanlığı)</a:t>
            </a:r>
          </a:p>
        </p:txBody>
      </p:sp>
      <p:sp>
        <p:nvSpPr>
          <p:cNvPr id="3789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spcBef>
                <a:spcPct val="0"/>
              </a:spcBef>
              <a:buClrTx/>
              <a:buSzTx/>
              <a:buFontTx/>
              <a:buNone/>
            </a:pPr>
            <a:fld id="{59AAFCA5-4359-4C08-A5C9-ACE9BE1AA07A}" type="slidenum">
              <a:rPr lang="tr-TR" altLang="tr-TR" sz="1200">
                <a:solidFill>
                  <a:srgbClr val="D38E27"/>
                </a:solidFill>
              </a:rPr>
              <a:pPr>
                <a:spcBef>
                  <a:spcPct val="0"/>
                </a:spcBef>
                <a:buClrTx/>
                <a:buSzTx/>
                <a:buFontTx/>
                <a:buNone/>
              </a:pPr>
              <a:t>22</a:t>
            </a:fld>
            <a:endParaRPr lang="tr-TR" altLang="tr-TR" sz="1200" dirty="0">
              <a:solidFill>
                <a:srgbClr val="D38E27"/>
              </a:solidFill>
            </a:endParaRPr>
          </a:p>
        </p:txBody>
      </p:sp>
    </p:spTree>
    <p:extLst>
      <p:ext uri="{BB962C8B-B14F-4D97-AF65-F5344CB8AC3E}">
        <p14:creationId xmlns:p14="http://schemas.microsoft.com/office/powerpoint/2010/main" val="212313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5709254" cy="424732"/>
          </a:xfrm>
          <a:prstGeom prst="rect">
            <a:avLst/>
          </a:prstGeom>
          <a:noFill/>
        </p:spPr>
        <p:txBody>
          <a:bodyPr wrap="square" rtlCol="0">
            <a:spAutoFit/>
          </a:bodyPr>
          <a:lstStyle/>
          <a:p>
            <a:pPr>
              <a:lnSpc>
                <a:spcPct val="90000"/>
              </a:lnSpc>
              <a:defRPr/>
            </a:pPr>
            <a:r>
              <a:rPr lang="tr-TR" sz="2400" b="1" dirty="0">
                <a:solidFill>
                  <a:srgbClr val="FFC000"/>
                </a:solidFill>
              </a:rPr>
              <a:t>GÖNDERİLEN </a:t>
            </a:r>
            <a:r>
              <a:rPr lang="tr-TR" sz="2400" b="1" dirty="0" smtClean="0">
                <a:solidFill>
                  <a:srgbClr val="FFC000"/>
                </a:solidFill>
              </a:rPr>
              <a:t>MAKAM           </a:t>
            </a:r>
            <a:r>
              <a:rPr lang="tr-TR" sz="2400" dirty="0">
                <a:solidFill>
                  <a:srgbClr val="FFC000"/>
                </a:solidFill>
              </a:rPr>
              <a:t>MUHATAP</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019060" y="1362635"/>
            <a:ext cx="7461061" cy="4745915"/>
          </a:xfrm>
          <a:prstGeom prst="rect">
            <a:avLst/>
          </a:prstGeom>
        </p:spPr>
        <p:txBody>
          <a:bodyPr wrap="square">
            <a:spAutoFit/>
          </a:bodyPr>
          <a:lstStyle/>
          <a:p>
            <a:pPr>
              <a:lnSpc>
                <a:spcPct val="90000"/>
              </a:lnSpc>
              <a:defRPr/>
            </a:pPr>
            <a:r>
              <a:rPr lang="tr-TR" sz="2400" dirty="0"/>
              <a:t>Konu bölümünün bitiminden </a:t>
            </a:r>
            <a:r>
              <a:rPr lang="tr-TR" sz="2400" b="1" dirty="0">
                <a:solidFill>
                  <a:srgbClr val="FF0000"/>
                </a:solidFill>
              </a:rPr>
              <a:t>2 ile 4 satır </a:t>
            </a:r>
            <a:r>
              <a:rPr lang="tr-TR" sz="2400" dirty="0"/>
              <a:t>aralık (</a:t>
            </a:r>
            <a:r>
              <a:rPr lang="tr-TR" sz="2400" dirty="0">
                <a:solidFill>
                  <a:srgbClr val="C00000"/>
                </a:solidFill>
              </a:rPr>
              <a:t>yazının uzunluğuna göre)</a:t>
            </a:r>
            <a:r>
              <a:rPr lang="tr-TR" sz="2400" dirty="0"/>
              <a:t> bırakılır.</a:t>
            </a:r>
          </a:p>
          <a:p>
            <a:pPr>
              <a:lnSpc>
                <a:spcPct val="90000"/>
              </a:lnSpc>
              <a:defRPr/>
            </a:pPr>
            <a:endParaRPr lang="tr-TR" sz="2400" dirty="0">
              <a:solidFill>
                <a:schemeClr val="accent2"/>
              </a:solidFill>
            </a:endParaRPr>
          </a:p>
          <a:p>
            <a:pPr>
              <a:lnSpc>
                <a:spcPct val="90000"/>
              </a:lnSpc>
              <a:defRPr/>
            </a:pPr>
            <a:r>
              <a:rPr lang="tr-TR" sz="2400" dirty="0"/>
              <a:t>Büyük harflerle</a:t>
            </a:r>
            <a:r>
              <a:rPr lang="tr-TR" sz="2400" b="1" dirty="0"/>
              <a:t> </a:t>
            </a:r>
            <a:r>
              <a:rPr lang="tr-TR" sz="2400" b="1" dirty="0">
                <a:solidFill>
                  <a:srgbClr val="FF0000"/>
                </a:solidFill>
              </a:rPr>
              <a:t>ortalanarak</a:t>
            </a:r>
            <a:r>
              <a:rPr lang="tr-TR" sz="2400" b="1" dirty="0">
                <a:solidFill>
                  <a:schemeClr val="accent2"/>
                </a:solidFill>
              </a:rPr>
              <a:t> </a:t>
            </a:r>
            <a:r>
              <a:rPr lang="tr-TR" sz="2400" dirty="0"/>
              <a:t>yazılır.</a:t>
            </a:r>
          </a:p>
          <a:p>
            <a:pPr>
              <a:lnSpc>
                <a:spcPct val="90000"/>
              </a:lnSpc>
              <a:defRPr/>
            </a:pPr>
            <a:endParaRPr lang="tr-TR" sz="2400" dirty="0">
              <a:solidFill>
                <a:schemeClr val="accent2"/>
              </a:solidFill>
            </a:endParaRPr>
          </a:p>
          <a:p>
            <a:pPr>
              <a:lnSpc>
                <a:spcPct val="90000"/>
              </a:lnSpc>
              <a:defRPr/>
            </a:pPr>
            <a:r>
              <a:rPr lang="tr-TR" sz="2400" dirty="0"/>
              <a:t>Gönderileceği </a:t>
            </a:r>
            <a:r>
              <a:rPr lang="tr-TR" sz="2400" dirty="0">
                <a:solidFill>
                  <a:srgbClr val="FF0000"/>
                </a:solidFill>
              </a:rPr>
              <a:t>alt birim </a:t>
            </a:r>
            <a:r>
              <a:rPr lang="tr-TR" sz="2400" dirty="0"/>
              <a:t>belli ise (</a:t>
            </a:r>
            <a:r>
              <a:rPr lang="tr-TR" sz="2400" dirty="0">
                <a:solidFill>
                  <a:srgbClr val="FF0000"/>
                </a:solidFill>
              </a:rPr>
              <a:t>parantez içinde yazılır</a:t>
            </a:r>
            <a:r>
              <a:rPr lang="tr-TR" sz="2400" dirty="0"/>
              <a:t>.)</a:t>
            </a:r>
          </a:p>
          <a:p>
            <a:pPr>
              <a:lnSpc>
                <a:spcPct val="90000"/>
              </a:lnSpc>
              <a:defRPr/>
            </a:pPr>
            <a:endParaRPr lang="tr-TR" sz="2400" b="1" u="sng" dirty="0">
              <a:solidFill>
                <a:schemeClr val="accent2"/>
              </a:solidFill>
            </a:endParaRPr>
          </a:p>
          <a:p>
            <a:pPr>
              <a:lnSpc>
                <a:spcPct val="90000"/>
              </a:lnSpc>
              <a:defRPr/>
            </a:pPr>
            <a:r>
              <a:rPr lang="tr-TR" sz="2400" dirty="0"/>
              <a:t>Muhatabın </a:t>
            </a:r>
            <a:r>
              <a:rPr lang="tr-TR" sz="2400" dirty="0">
                <a:solidFill>
                  <a:srgbClr val="FF0000"/>
                </a:solidFill>
              </a:rPr>
              <a:t>adresi</a:t>
            </a:r>
            <a:r>
              <a:rPr lang="tr-TR" sz="2400" dirty="0"/>
              <a:t> muhatap satırının altına ortalanarak ilk harfler büyük diğerleri küçük harfle yazılır. Birden fazla satır olabilir.</a:t>
            </a:r>
          </a:p>
          <a:p>
            <a:pPr>
              <a:lnSpc>
                <a:spcPct val="90000"/>
              </a:lnSpc>
              <a:defRPr/>
            </a:pPr>
            <a:endParaRPr lang="tr-TR" sz="2400" dirty="0">
              <a:solidFill>
                <a:schemeClr val="accent2"/>
              </a:solidFill>
            </a:endParaRPr>
          </a:p>
          <a:p>
            <a:pPr>
              <a:lnSpc>
                <a:spcPct val="90000"/>
              </a:lnSpc>
              <a:defRPr/>
            </a:pPr>
            <a:r>
              <a:rPr lang="tr-TR" sz="2400" dirty="0"/>
              <a:t>Muhatap gerçek kişi ise </a:t>
            </a:r>
            <a:r>
              <a:rPr lang="tr-TR" sz="2400" b="1" dirty="0"/>
              <a:t>“</a:t>
            </a:r>
            <a:r>
              <a:rPr lang="tr-TR" sz="2400" b="1" dirty="0">
                <a:solidFill>
                  <a:srgbClr val="FF0000"/>
                </a:solidFill>
              </a:rPr>
              <a:t>Sayın</a:t>
            </a:r>
            <a:r>
              <a:rPr lang="tr-TR" sz="2400" b="1" dirty="0"/>
              <a:t>” </a:t>
            </a:r>
            <a:r>
              <a:rPr lang="tr-TR" sz="2400" dirty="0"/>
              <a:t>kelimesinden sonra muhatabın </a:t>
            </a:r>
            <a:r>
              <a:rPr lang="tr-TR" sz="2400" dirty="0">
                <a:solidFill>
                  <a:srgbClr val="FF0000"/>
                </a:solidFill>
              </a:rPr>
              <a:t>ilk harfi büyük </a:t>
            </a:r>
            <a:r>
              <a:rPr lang="tr-TR" sz="2400" dirty="0"/>
              <a:t>diğerleri küçük harflerle </a:t>
            </a:r>
            <a:r>
              <a:rPr lang="tr-TR" sz="2400" b="1" dirty="0">
                <a:solidFill>
                  <a:srgbClr val="FF0000"/>
                </a:solidFill>
              </a:rPr>
              <a:t>soyadı büyük</a:t>
            </a:r>
            <a:r>
              <a:rPr lang="tr-TR" sz="2400" dirty="0">
                <a:solidFill>
                  <a:srgbClr val="FF0000"/>
                </a:solidFill>
              </a:rPr>
              <a:t> </a:t>
            </a:r>
            <a:r>
              <a:rPr lang="tr-TR" sz="2400" dirty="0"/>
              <a:t>harfle yazılır. Adresi ortalanarak yazılır. </a:t>
            </a:r>
          </a:p>
        </p:txBody>
      </p:sp>
    </p:spTree>
    <p:extLst>
      <p:ext uri="{BB962C8B-B14F-4D97-AF65-F5344CB8AC3E}">
        <p14:creationId xmlns:p14="http://schemas.microsoft.com/office/powerpoint/2010/main" val="1257623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5654170" cy="424732"/>
          </a:xfrm>
          <a:prstGeom prst="rect">
            <a:avLst/>
          </a:prstGeom>
          <a:noFill/>
        </p:spPr>
        <p:txBody>
          <a:bodyPr wrap="square" rtlCol="0">
            <a:spAutoFit/>
          </a:bodyPr>
          <a:lstStyle/>
          <a:p>
            <a:pPr>
              <a:lnSpc>
                <a:spcPct val="90000"/>
              </a:lnSpc>
            </a:pPr>
            <a:r>
              <a:rPr lang="tr-TR" altLang="tr-TR" sz="2400" b="1" dirty="0">
                <a:solidFill>
                  <a:srgbClr val="FFC000"/>
                </a:solidFill>
              </a:rPr>
              <a:t>GÖNDERİLEN </a:t>
            </a:r>
            <a:r>
              <a:rPr lang="tr-TR" altLang="tr-TR" sz="2400" b="1" dirty="0" smtClean="0">
                <a:solidFill>
                  <a:srgbClr val="FFC000"/>
                </a:solidFill>
              </a:rPr>
              <a:t>MAKAM ÖRNEKLERİ </a:t>
            </a:r>
            <a:endParaRPr lang="tr-TR" altLang="tr-TR" sz="2400"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644485" y="1068636"/>
            <a:ext cx="7695284" cy="5161413"/>
          </a:xfrm>
          <a:prstGeom prst="rect">
            <a:avLst/>
          </a:prstGeom>
        </p:spPr>
        <p:txBody>
          <a:bodyPr wrap="square">
            <a:spAutoFit/>
          </a:bodyPr>
          <a:lstStyle/>
          <a:p>
            <a:pPr>
              <a:lnSpc>
                <a:spcPct val="90000"/>
              </a:lnSpc>
            </a:pPr>
            <a:r>
              <a:rPr lang="tr-TR" altLang="tr-TR" dirty="0" smtClean="0">
                <a:solidFill>
                  <a:srgbClr val="4F81BD"/>
                </a:solidFill>
              </a:rPr>
              <a:t>(Doğrudan Ana Birime gönderilmesi  durumunda</a:t>
            </a:r>
            <a:r>
              <a:rPr lang="tr-TR" altLang="tr-TR" dirty="0">
                <a:solidFill>
                  <a:srgbClr val="4F81BD"/>
                </a:solidFill>
              </a:rPr>
              <a:t>)</a:t>
            </a:r>
          </a:p>
          <a:p>
            <a:pPr>
              <a:lnSpc>
                <a:spcPct val="90000"/>
              </a:lnSpc>
            </a:pPr>
            <a:r>
              <a:rPr lang="tr-TR" altLang="tr-TR" dirty="0">
                <a:solidFill>
                  <a:srgbClr val="C0504D"/>
                </a:solidFill>
              </a:rPr>
              <a:t>		</a:t>
            </a:r>
            <a:r>
              <a:rPr lang="tr-TR" altLang="tr-TR" dirty="0">
                <a:solidFill>
                  <a:srgbClr val="002060"/>
                </a:solidFill>
              </a:rPr>
              <a:t>       </a:t>
            </a:r>
            <a:r>
              <a:rPr lang="tr-TR" altLang="tr-TR" sz="2400" dirty="0">
                <a:solidFill>
                  <a:prstClr val="black"/>
                </a:solidFill>
              </a:rPr>
              <a:t>YÜKSEKÖĞRETİM KURULU </a:t>
            </a:r>
            <a:r>
              <a:rPr lang="tr-TR" altLang="tr-TR" sz="2400" dirty="0" smtClean="0">
                <a:solidFill>
                  <a:prstClr val="black"/>
                </a:solidFill>
              </a:rPr>
              <a:t>BAŞBAKANLIĞA</a:t>
            </a:r>
          </a:p>
          <a:p>
            <a:pPr>
              <a:lnSpc>
                <a:spcPct val="90000"/>
              </a:lnSpc>
            </a:pPr>
            <a:endParaRPr lang="tr-TR" altLang="tr-TR" sz="2400" dirty="0">
              <a:solidFill>
                <a:srgbClr val="002060"/>
              </a:solidFill>
            </a:endParaRPr>
          </a:p>
          <a:p>
            <a:pPr algn="ctr">
              <a:lnSpc>
                <a:spcPct val="90000"/>
              </a:lnSpc>
            </a:pPr>
            <a:r>
              <a:rPr lang="tr-TR" altLang="tr-TR" sz="2400" dirty="0">
                <a:solidFill>
                  <a:srgbClr val="00B050"/>
                </a:solidFill>
              </a:rPr>
              <a:t>ÇEVRE VE ŞEHİRCİLİK </a:t>
            </a:r>
            <a:r>
              <a:rPr lang="tr-TR" altLang="tr-TR" sz="2400" dirty="0" smtClean="0">
                <a:solidFill>
                  <a:srgbClr val="00B050"/>
                </a:solidFill>
              </a:rPr>
              <a:t>BAKANLIĞINA</a:t>
            </a:r>
          </a:p>
          <a:p>
            <a:pPr algn="ctr">
              <a:lnSpc>
                <a:spcPct val="90000"/>
              </a:lnSpc>
            </a:pPr>
            <a:endParaRPr lang="tr-TR" altLang="tr-TR" sz="2400" dirty="0" smtClean="0">
              <a:solidFill>
                <a:srgbClr val="C00000"/>
              </a:solidFill>
            </a:endParaRPr>
          </a:p>
          <a:p>
            <a:pPr algn="ctr">
              <a:lnSpc>
                <a:spcPct val="90000"/>
              </a:lnSpc>
            </a:pPr>
            <a:r>
              <a:rPr lang="tr-TR" altLang="tr-TR" sz="2400" dirty="0" smtClean="0">
                <a:solidFill>
                  <a:srgbClr val="C00000"/>
                </a:solidFill>
              </a:rPr>
              <a:t>SELÇUK </a:t>
            </a:r>
            <a:r>
              <a:rPr lang="tr-TR" altLang="tr-TR" sz="2400" dirty="0">
                <a:solidFill>
                  <a:srgbClr val="C00000"/>
                </a:solidFill>
              </a:rPr>
              <a:t>ÜNİVERSİTESİ </a:t>
            </a:r>
            <a:r>
              <a:rPr lang="tr-TR" altLang="tr-TR" sz="2400" dirty="0" smtClean="0">
                <a:solidFill>
                  <a:srgbClr val="C00000"/>
                </a:solidFill>
              </a:rPr>
              <a:t>REKTÖRLÜĞÜNE</a:t>
            </a:r>
          </a:p>
          <a:p>
            <a:pPr algn="ctr">
              <a:lnSpc>
                <a:spcPct val="90000"/>
              </a:lnSpc>
            </a:pPr>
            <a:endParaRPr lang="tr-TR" altLang="tr-TR" dirty="0">
              <a:solidFill>
                <a:srgbClr val="C00000"/>
              </a:solidFill>
            </a:endParaRPr>
          </a:p>
          <a:p>
            <a:pPr>
              <a:lnSpc>
                <a:spcPct val="90000"/>
              </a:lnSpc>
            </a:pPr>
            <a:r>
              <a:rPr lang="tr-TR" altLang="tr-TR" dirty="0">
                <a:solidFill>
                  <a:srgbClr val="FF0000"/>
                </a:solidFill>
              </a:rPr>
              <a:t>(</a:t>
            </a:r>
            <a:r>
              <a:rPr lang="tr-TR" altLang="tr-TR" dirty="0">
                <a:solidFill>
                  <a:srgbClr val="4F81BD"/>
                </a:solidFill>
              </a:rPr>
              <a:t>İdari Birimin Belirtilmesi Durumunda</a:t>
            </a:r>
            <a:r>
              <a:rPr lang="tr-TR" altLang="tr-TR" dirty="0">
                <a:solidFill>
                  <a:srgbClr val="FF0000"/>
                </a:solidFill>
              </a:rPr>
              <a:t>)</a:t>
            </a:r>
            <a:endParaRPr lang="tr-TR" altLang="tr-TR" dirty="0">
              <a:solidFill>
                <a:prstClr val="black"/>
              </a:solidFill>
            </a:endParaRPr>
          </a:p>
          <a:p>
            <a:pPr algn="ctr">
              <a:lnSpc>
                <a:spcPct val="90000"/>
              </a:lnSpc>
            </a:pPr>
            <a:r>
              <a:rPr lang="tr-TR" altLang="tr-TR" sz="2400" dirty="0">
                <a:solidFill>
                  <a:prstClr val="black"/>
                </a:solidFill>
              </a:rPr>
              <a:t>İÇİŞLERİ BAKANLIĞINA</a:t>
            </a:r>
          </a:p>
          <a:p>
            <a:pPr algn="ctr">
              <a:lnSpc>
                <a:spcPct val="90000"/>
              </a:lnSpc>
            </a:pPr>
            <a:r>
              <a:rPr lang="tr-TR" altLang="tr-TR" sz="2400" dirty="0">
                <a:solidFill>
                  <a:prstClr val="black"/>
                </a:solidFill>
              </a:rPr>
              <a:t>(Mahalli İdareler Genel Müdürlüğü</a:t>
            </a:r>
            <a:r>
              <a:rPr lang="tr-TR" altLang="tr-TR" sz="2400" dirty="0" smtClean="0">
                <a:solidFill>
                  <a:prstClr val="black"/>
                </a:solidFill>
              </a:rPr>
              <a:t>)</a:t>
            </a:r>
          </a:p>
          <a:p>
            <a:pPr algn="ctr">
              <a:lnSpc>
                <a:spcPct val="90000"/>
              </a:lnSpc>
            </a:pPr>
            <a:endParaRPr lang="tr-TR" altLang="tr-TR" sz="2400" dirty="0">
              <a:solidFill>
                <a:prstClr val="black"/>
              </a:solidFill>
            </a:endParaRPr>
          </a:p>
          <a:p>
            <a:pPr algn="ctr">
              <a:lnSpc>
                <a:spcPct val="90000"/>
              </a:lnSpc>
            </a:pPr>
            <a:r>
              <a:rPr lang="tr-TR" altLang="tr-TR" sz="2400" dirty="0">
                <a:solidFill>
                  <a:srgbClr val="A50021"/>
                </a:solidFill>
              </a:rPr>
              <a:t>SELÇUK ÜNİVERSİTESİ REKTÖRLÜĞÜNE</a:t>
            </a:r>
          </a:p>
          <a:p>
            <a:pPr algn="ctr">
              <a:lnSpc>
                <a:spcPct val="90000"/>
              </a:lnSpc>
            </a:pPr>
            <a:r>
              <a:rPr lang="tr-TR" altLang="tr-TR" sz="2400" dirty="0">
                <a:solidFill>
                  <a:srgbClr val="A50021"/>
                </a:solidFill>
              </a:rPr>
              <a:t>(Personel Daire Başkanlığı</a:t>
            </a:r>
            <a:r>
              <a:rPr lang="tr-TR" altLang="tr-TR" sz="2400" dirty="0" smtClean="0">
                <a:solidFill>
                  <a:srgbClr val="A50021"/>
                </a:solidFill>
              </a:rPr>
              <a:t>)</a:t>
            </a:r>
          </a:p>
          <a:p>
            <a:pPr algn="ctr">
              <a:lnSpc>
                <a:spcPct val="90000"/>
              </a:lnSpc>
            </a:pPr>
            <a:endParaRPr lang="tr-TR" altLang="tr-TR" sz="2400" dirty="0">
              <a:solidFill>
                <a:srgbClr val="A50021"/>
              </a:solidFill>
            </a:endParaRPr>
          </a:p>
          <a:p>
            <a:pPr algn="ctr">
              <a:lnSpc>
                <a:spcPct val="90000"/>
              </a:lnSpc>
            </a:pPr>
            <a:r>
              <a:rPr lang="tr-TR" altLang="tr-TR" sz="2400" dirty="0">
                <a:solidFill>
                  <a:srgbClr val="4F81BD">
                    <a:lumMod val="50000"/>
                  </a:srgbClr>
                </a:solidFill>
              </a:rPr>
              <a:t>YÜKSEKÖĞRETİM KURULU BAŞKANLIĞINA</a:t>
            </a:r>
          </a:p>
          <a:p>
            <a:pPr algn="ctr">
              <a:lnSpc>
                <a:spcPct val="90000"/>
              </a:lnSpc>
            </a:pPr>
            <a:r>
              <a:rPr lang="tr-TR" altLang="tr-TR" sz="2400" dirty="0">
                <a:solidFill>
                  <a:srgbClr val="4F81BD">
                    <a:lumMod val="50000"/>
                  </a:srgbClr>
                </a:solidFill>
              </a:rPr>
              <a:t>(Eğitim Öğretim Dairesi Başkanlığı)</a:t>
            </a:r>
          </a:p>
        </p:txBody>
      </p:sp>
    </p:spTree>
    <p:extLst>
      <p:ext uri="{BB962C8B-B14F-4D97-AF65-F5344CB8AC3E}">
        <p14:creationId xmlns:p14="http://schemas.microsoft.com/office/powerpoint/2010/main" val="4195231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8814" y="375836"/>
            <a:ext cx="5786372" cy="424732"/>
          </a:xfrm>
          <a:prstGeom prst="rect">
            <a:avLst/>
          </a:prstGeom>
          <a:noFill/>
        </p:spPr>
        <p:txBody>
          <a:bodyPr wrap="square" rtlCol="0">
            <a:spAutoFit/>
          </a:bodyPr>
          <a:lstStyle/>
          <a:p>
            <a:pPr>
              <a:lnSpc>
                <a:spcPct val="90000"/>
              </a:lnSpc>
            </a:pPr>
            <a:r>
              <a:rPr lang="tr-TR" altLang="tr-TR" sz="2400" b="1" dirty="0" smtClean="0">
                <a:solidFill>
                  <a:srgbClr val="FFC000"/>
                </a:solidFill>
              </a:rPr>
              <a:t>GÖNDERİLEN MAKAM ÖRNEKLER</a:t>
            </a:r>
            <a:r>
              <a:rPr lang="tr-TR" altLang="tr-TR" sz="2400" b="1" dirty="0">
                <a:solidFill>
                  <a:srgbClr val="FFC000"/>
                </a:solidFill>
              </a:rPr>
              <a:t>:</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285999" y="1509312"/>
            <a:ext cx="6318173" cy="3831818"/>
          </a:xfrm>
          <a:prstGeom prst="rect">
            <a:avLst/>
          </a:prstGeom>
        </p:spPr>
        <p:txBody>
          <a:bodyPr wrap="square">
            <a:spAutoFit/>
          </a:bodyPr>
          <a:lstStyle/>
          <a:p>
            <a:pPr>
              <a:lnSpc>
                <a:spcPct val="90000"/>
              </a:lnSpc>
            </a:pPr>
            <a:r>
              <a:rPr lang="tr-TR" altLang="tr-TR" dirty="0" smtClean="0">
                <a:solidFill>
                  <a:srgbClr val="FF0000"/>
                </a:solidFill>
              </a:rPr>
              <a:t>(</a:t>
            </a:r>
            <a:r>
              <a:rPr lang="tr-TR" altLang="tr-TR" dirty="0">
                <a:solidFill>
                  <a:srgbClr val="FF0000"/>
                </a:solidFill>
              </a:rPr>
              <a:t>Muhatabın Adresine Yer Verilmesi Durumunda</a:t>
            </a:r>
            <a:r>
              <a:rPr lang="tr-TR" altLang="tr-TR" dirty="0" smtClean="0">
                <a:solidFill>
                  <a:srgbClr val="FF0000"/>
                </a:solidFill>
              </a:rPr>
              <a:t>)</a:t>
            </a:r>
          </a:p>
          <a:p>
            <a:pPr>
              <a:lnSpc>
                <a:spcPct val="90000"/>
              </a:lnSpc>
            </a:pPr>
            <a:endParaRPr lang="tr-TR" altLang="tr-TR" dirty="0">
              <a:solidFill>
                <a:srgbClr val="FF0000"/>
              </a:solidFill>
            </a:endParaRPr>
          </a:p>
          <a:p>
            <a:pPr>
              <a:lnSpc>
                <a:spcPct val="90000"/>
              </a:lnSpc>
            </a:pPr>
            <a:endParaRPr lang="tr-TR" altLang="tr-TR" dirty="0">
              <a:solidFill>
                <a:schemeClr val="accent2"/>
              </a:solidFill>
            </a:endParaRPr>
          </a:p>
          <a:p>
            <a:pPr algn="ctr">
              <a:lnSpc>
                <a:spcPct val="90000"/>
              </a:lnSpc>
            </a:pPr>
            <a:r>
              <a:rPr lang="tr-TR" altLang="tr-TR" sz="2400" dirty="0">
                <a:solidFill>
                  <a:schemeClr val="accent1"/>
                </a:solidFill>
              </a:rPr>
              <a:t>TÜRKİYE BELEDİYELER BİRLİĞİ BAŞKANLIĞINA</a:t>
            </a:r>
          </a:p>
          <a:p>
            <a:pPr algn="ctr">
              <a:lnSpc>
                <a:spcPct val="90000"/>
              </a:lnSpc>
            </a:pPr>
            <a:r>
              <a:rPr lang="tr-TR" altLang="tr-TR" sz="2400" dirty="0">
                <a:solidFill>
                  <a:schemeClr val="accent1"/>
                </a:solidFill>
              </a:rPr>
              <a:t>Tunus Cad. No:12</a:t>
            </a:r>
          </a:p>
          <a:p>
            <a:pPr algn="ctr">
              <a:lnSpc>
                <a:spcPct val="90000"/>
              </a:lnSpc>
            </a:pPr>
            <a:r>
              <a:rPr lang="tr-TR" altLang="tr-TR" sz="2400" dirty="0">
                <a:solidFill>
                  <a:schemeClr val="accent1"/>
                </a:solidFill>
              </a:rPr>
              <a:t>06680 Kavaklıdere/ANKARA</a:t>
            </a:r>
          </a:p>
          <a:p>
            <a:pPr algn="ctr">
              <a:lnSpc>
                <a:spcPct val="90000"/>
              </a:lnSpc>
            </a:pPr>
            <a:endParaRPr lang="tr-TR" altLang="tr-TR" dirty="0">
              <a:solidFill>
                <a:schemeClr val="accent2"/>
              </a:solidFill>
            </a:endParaRPr>
          </a:p>
          <a:p>
            <a:pPr>
              <a:lnSpc>
                <a:spcPct val="90000"/>
              </a:lnSpc>
            </a:pPr>
            <a:r>
              <a:rPr lang="tr-TR" altLang="tr-TR" dirty="0">
                <a:solidFill>
                  <a:srgbClr val="FF0000"/>
                </a:solidFill>
              </a:rPr>
              <a:t>(Muhatabın Gerçek Kişi Olması Durumunda</a:t>
            </a:r>
            <a:r>
              <a:rPr lang="tr-TR" altLang="tr-TR" dirty="0" smtClean="0">
                <a:solidFill>
                  <a:srgbClr val="FF0000"/>
                </a:solidFill>
              </a:rPr>
              <a:t>)</a:t>
            </a:r>
          </a:p>
          <a:p>
            <a:pPr>
              <a:lnSpc>
                <a:spcPct val="90000"/>
              </a:lnSpc>
            </a:pPr>
            <a:endParaRPr lang="tr-TR" altLang="tr-TR" dirty="0">
              <a:solidFill>
                <a:srgbClr val="FF0000"/>
              </a:solidFill>
            </a:endParaRPr>
          </a:p>
          <a:p>
            <a:pPr algn="ctr">
              <a:lnSpc>
                <a:spcPct val="90000"/>
              </a:lnSpc>
            </a:pPr>
            <a:r>
              <a:rPr lang="tr-TR" altLang="tr-TR" sz="2400" dirty="0"/>
              <a:t>Sayın Prof. Dr. Orhan DOĞAN</a:t>
            </a:r>
          </a:p>
          <a:p>
            <a:pPr algn="ctr">
              <a:lnSpc>
                <a:spcPct val="90000"/>
              </a:lnSpc>
            </a:pPr>
            <a:r>
              <a:rPr lang="tr-TR" altLang="tr-TR" sz="2400" dirty="0" err="1"/>
              <a:t>Gülbahçe</a:t>
            </a:r>
            <a:r>
              <a:rPr lang="tr-TR" altLang="tr-TR" sz="2400" dirty="0"/>
              <a:t> </a:t>
            </a:r>
            <a:r>
              <a:rPr lang="fi-FI" altLang="tr-TR" sz="2400" dirty="0"/>
              <a:t>Mahallesi </a:t>
            </a:r>
            <a:r>
              <a:rPr lang="tr-TR" altLang="tr-TR" sz="2400" dirty="0"/>
              <a:t>Ankara </a:t>
            </a:r>
            <a:r>
              <a:rPr lang="fi-FI" altLang="tr-TR" sz="2400" dirty="0"/>
              <a:t>Cad</a:t>
            </a:r>
            <a:r>
              <a:rPr lang="tr-TR" altLang="tr-TR" sz="2400" dirty="0"/>
              <a:t>. </a:t>
            </a:r>
            <a:r>
              <a:rPr lang="fi-FI" altLang="tr-TR" sz="2400" dirty="0"/>
              <a:t>No:201</a:t>
            </a:r>
            <a:r>
              <a:rPr lang="tr-TR" altLang="tr-TR" sz="2400" dirty="0"/>
              <a:t> Selçuklu/KONYA</a:t>
            </a:r>
            <a:endParaRPr lang="tr-TR" altLang="tr-TR" sz="2400" dirty="0">
              <a:solidFill>
                <a:srgbClr val="FF0000"/>
              </a:solidFill>
            </a:endParaRPr>
          </a:p>
          <a:p>
            <a:pPr algn="ctr">
              <a:lnSpc>
                <a:spcPct val="90000"/>
              </a:lnSpc>
            </a:pPr>
            <a:endParaRPr lang="tr-TR" altLang="tr-TR" dirty="0">
              <a:solidFill>
                <a:schemeClr val="accent2"/>
              </a:solidFill>
            </a:endParaRPr>
          </a:p>
        </p:txBody>
      </p:sp>
    </p:spTree>
    <p:extLst>
      <p:ext uri="{BB962C8B-B14F-4D97-AF65-F5344CB8AC3E}">
        <p14:creationId xmlns:p14="http://schemas.microsoft.com/office/powerpoint/2010/main" val="1993539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pPr>
            <a:r>
              <a:rPr lang="tr-TR" altLang="tr-TR" sz="2400" b="1" dirty="0">
                <a:solidFill>
                  <a:srgbClr val="FFC000"/>
                </a:solidFill>
              </a:rPr>
              <a:t>GÖNDERİLEN MAKAM </a:t>
            </a:r>
            <a:endParaRPr lang="tr-TR" altLang="tr-TR" sz="2400"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578384" y="1266940"/>
            <a:ext cx="7144439" cy="4579715"/>
          </a:xfrm>
          <a:prstGeom prst="rect">
            <a:avLst/>
          </a:prstGeom>
        </p:spPr>
        <p:txBody>
          <a:bodyPr wrap="square">
            <a:spAutoFit/>
          </a:bodyPr>
          <a:lstStyle/>
          <a:p>
            <a:pPr>
              <a:lnSpc>
                <a:spcPct val="90000"/>
              </a:lnSpc>
            </a:pPr>
            <a:r>
              <a:rPr lang="tr-TR" altLang="tr-TR" b="1" u="sng" dirty="0">
                <a:solidFill>
                  <a:srgbClr val="FF0000"/>
                </a:solidFill>
              </a:rPr>
              <a:t>ÖNEMLİ</a:t>
            </a:r>
            <a:endParaRPr lang="tr-TR" altLang="tr-TR" b="1" dirty="0">
              <a:solidFill>
                <a:srgbClr val="FF0000"/>
              </a:solidFill>
            </a:endParaRPr>
          </a:p>
          <a:p>
            <a:pPr algn="ctr">
              <a:lnSpc>
                <a:spcPct val="90000"/>
              </a:lnSpc>
            </a:pPr>
            <a:endParaRPr lang="tr-TR" altLang="tr-TR" dirty="0">
              <a:solidFill>
                <a:schemeClr val="accent2"/>
              </a:solidFill>
            </a:endParaRPr>
          </a:p>
          <a:p>
            <a:pPr algn="ctr">
              <a:lnSpc>
                <a:spcPct val="90000"/>
              </a:lnSpc>
            </a:pPr>
            <a:r>
              <a:rPr lang="tr-TR" altLang="tr-TR" sz="2400" dirty="0"/>
              <a:t>Bağlı, ilgili veya ilişkili idarelere gönderilecek belgeler doğrudan o idareye gönderilebilir.</a:t>
            </a:r>
          </a:p>
          <a:p>
            <a:pPr algn="ctr">
              <a:lnSpc>
                <a:spcPct val="90000"/>
              </a:lnSpc>
            </a:pPr>
            <a:r>
              <a:rPr lang="tr-TR" altLang="tr-TR" sz="2400" b="1" dirty="0">
                <a:solidFill>
                  <a:srgbClr val="FF0000"/>
                </a:solidFill>
              </a:rPr>
              <a:t>Ancak </a:t>
            </a:r>
          </a:p>
          <a:p>
            <a:pPr algn="ctr">
              <a:lnSpc>
                <a:spcPct val="90000"/>
              </a:lnSpc>
            </a:pPr>
            <a:r>
              <a:rPr lang="tr-TR" altLang="tr-TR" sz="2400" b="1" dirty="0"/>
              <a:t>İlgili  Valiliğin  ya da Rektörlüğün bilgi sahibi olmasının </a:t>
            </a:r>
            <a:r>
              <a:rPr lang="tr-TR" altLang="tr-TR" sz="2400" b="1" u="sng" dirty="0">
                <a:solidFill>
                  <a:srgbClr val="FF0000"/>
                </a:solidFill>
              </a:rPr>
              <a:t>gerekli görüldüğü durumlarda</a:t>
            </a:r>
            <a:r>
              <a:rPr lang="tr-TR" altLang="tr-TR" sz="2400" b="1" dirty="0">
                <a:solidFill>
                  <a:srgbClr val="FF0000"/>
                </a:solidFill>
              </a:rPr>
              <a:t>, </a:t>
            </a:r>
            <a:r>
              <a:rPr lang="tr-TR" altLang="tr-TR" sz="2400" b="1" dirty="0"/>
              <a:t>söz konusu Valilik ya da Rektörlük aracılığıyla gönderilir</a:t>
            </a:r>
            <a:r>
              <a:rPr lang="tr-TR" altLang="tr-TR" sz="2400" b="1" dirty="0" smtClean="0"/>
              <a:t>.</a:t>
            </a:r>
          </a:p>
          <a:p>
            <a:pPr algn="ctr">
              <a:lnSpc>
                <a:spcPct val="90000"/>
              </a:lnSpc>
            </a:pPr>
            <a:endParaRPr lang="tr-TR" altLang="tr-TR" sz="2400" b="1" dirty="0"/>
          </a:p>
          <a:p>
            <a:pPr algn="ctr">
              <a:lnSpc>
                <a:spcPct val="90000"/>
              </a:lnSpc>
            </a:pPr>
            <a:r>
              <a:rPr lang="tr-TR" altLang="tr-TR" sz="2400" b="1" dirty="0">
                <a:solidFill>
                  <a:schemeClr val="accent1"/>
                </a:solidFill>
              </a:rPr>
              <a:t>KONYA VALİLİĞİNE</a:t>
            </a:r>
          </a:p>
          <a:p>
            <a:pPr algn="ctr">
              <a:lnSpc>
                <a:spcPct val="90000"/>
              </a:lnSpc>
            </a:pPr>
            <a:r>
              <a:rPr lang="tr-TR" altLang="tr-TR" sz="2400" b="1" dirty="0">
                <a:solidFill>
                  <a:schemeClr val="accent1"/>
                </a:solidFill>
              </a:rPr>
              <a:t>(İl Kültür ve Turizm Müdürlüğü</a:t>
            </a:r>
            <a:r>
              <a:rPr lang="tr-TR" altLang="tr-TR" sz="2400" b="1" dirty="0" smtClean="0">
                <a:solidFill>
                  <a:schemeClr val="accent1"/>
                </a:solidFill>
              </a:rPr>
              <a:t>)</a:t>
            </a:r>
          </a:p>
          <a:p>
            <a:pPr algn="ctr">
              <a:lnSpc>
                <a:spcPct val="90000"/>
              </a:lnSpc>
            </a:pPr>
            <a:endParaRPr lang="tr-TR" altLang="tr-TR" sz="2400" b="1" dirty="0">
              <a:solidFill>
                <a:schemeClr val="accent1"/>
              </a:solidFill>
            </a:endParaRPr>
          </a:p>
          <a:p>
            <a:pPr algn="ctr">
              <a:lnSpc>
                <a:spcPct val="90000"/>
              </a:lnSpc>
            </a:pPr>
            <a:r>
              <a:rPr lang="tr-TR" altLang="tr-TR" sz="2400" b="1" dirty="0"/>
              <a:t>SELÇUK ÜNİVERSİTESİ REKTÖRLÜĞÜNE</a:t>
            </a:r>
          </a:p>
          <a:p>
            <a:pPr algn="ctr">
              <a:lnSpc>
                <a:spcPct val="90000"/>
              </a:lnSpc>
            </a:pPr>
            <a:r>
              <a:rPr lang="tr-TR" altLang="tr-TR" sz="2400" b="1" dirty="0"/>
              <a:t>(Mühendislik Fakültesi Dekanlığı)   </a:t>
            </a:r>
          </a:p>
        </p:txBody>
      </p:sp>
    </p:spTree>
    <p:extLst>
      <p:ext uri="{BB962C8B-B14F-4D97-AF65-F5344CB8AC3E}">
        <p14:creationId xmlns:p14="http://schemas.microsoft.com/office/powerpoint/2010/main" val="3382788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DAĞITIMLI YAZILAR</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76270" y="1762698"/>
            <a:ext cx="8185533" cy="4247317"/>
          </a:xfrm>
          <a:prstGeom prst="rect">
            <a:avLst/>
          </a:prstGeom>
        </p:spPr>
        <p:txBody>
          <a:bodyPr wrap="square">
            <a:spAutoFit/>
          </a:bodyPr>
          <a:lstStyle/>
          <a:p>
            <a:pPr algn="ctr">
              <a:lnSpc>
                <a:spcPct val="90000"/>
              </a:lnSpc>
            </a:pPr>
            <a:r>
              <a:rPr lang="tr-TR" altLang="tr-TR" sz="2400" b="1" dirty="0"/>
              <a:t>İdare tarafından </a:t>
            </a:r>
          </a:p>
          <a:p>
            <a:pPr algn="ctr">
              <a:lnSpc>
                <a:spcPct val="90000"/>
              </a:lnSpc>
            </a:pPr>
            <a:endParaRPr lang="tr-TR" altLang="tr-TR" sz="2400" b="1" dirty="0"/>
          </a:p>
          <a:p>
            <a:pPr algn="ctr">
              <a:lnSpc>
                <a:spcPct val="90000"/>
              </a:lnSpc>
            </a:pPr>
            <a:r>
              <a:rPr lang="tr-TR" altLang="tr-TR" sz="2400" b="1" dirty="0"/>
              <a:t> </a:t>
            </a:r>
            <a:r>
              <a:rPr lang="tr-TR" altLang="tr-TR" sz="2400" b="1" u="sng" dirty="0">
                <a:solidFill>
                  <a:srgbClr val="FF0000"/>
                </a:solidFill>
              </a:rPr>
              <a:t>gerekli görüldüğü hallerde</a:t>
            </a:r>
            <a:r>
              <a:rPr lang="tr-TR" altLang="tr-TR" sz="2400" b="1" dirty="0">
                <a:solidFill>
                  <a:srgbClr val="FF0000"/>
                </a:solidFill>
              </a:rPr>
              <a:t> </a:t>
            </a:r>
          </a:p>
          <a:p>
            <a:pPr algn="ctr">
              <a:lnSpc>
                <a:spcPct val="90000"/>
              </a:lnSpc>
            </a:pPr>
            <a:endParaRPr lang="tr-TR" altLang="tr-TR" sz="2400" b="1" dirty="0">
              <a:solidFill>
                <a:srgbClr val="FF0000"/>
              </a:solidFill>
            </a:endParaRPr>
          </a:p>
          <a:p>
            <a:pPr algn="ctr">
              <a:lnSpc>
                <a:spcPct val="90000"/>
              </a:lnSpc>
            </a:pPr>
            <a:r>
              <a:rPr lang="tr-TR" altLang="tr-TR" sz="2400" b="1" dirty="0"/>
              <a:t>dağıtımlı </a:t>
            </a:r>
            <a:r>
              <a:rPr lang="tr-TR" altLang="tr-TR" sz="2400" b="1" dirty="0" smtClean="0"/>
              <a:t>yazıların  (paraflı)  muhatap </a:t>
            </a:r>
            <a:r>
              <a:rPr lang="tr-TR" altLang="tr-TR" sz="2400" b="1" dirty="0"/>
              <a:t>bölümüne </a:t>
            </a:r>
          </a:p>
          <a:p>
            <a:pPr algn="ctr">
              <a:lnSpc>
                <a:spcPct val="90000"/>
              </a:lnSpc>
            </a:pPr>
            <a:endParaRPr lang="tr-TR" altLang="tr-TR" sz="2400" b="1" dirty="0"/>
          </a:p>
          <a:p>
            <a:pPr algn="ctr">
              <a:lnSpc>
                <a:spcPct val="90000"/>
              </a:lnSpc>
            </a:pPr>
            <a:r>
              <a:rPr lang="tr-TR" altLang="tr-TR" sz="2400" b="1" dirty="0">
                <a:solidFill>
                  <a:srgbClr val="FF0000"/>
                </a:solidFill>
              </a:rPr>
              <a:t>“DAĞITIM YERLERİNE” </a:t>
            </a:r>
            <a:r>
              <a:rPr lang="tr-TR" altLang="tr-TR" sz="2400" b="1" dirty="0" smtClean="0">
                <a:solidFill>
                  <a:srgbClr val="FF0000"/>
                </a:solidFill>
              </a:rPr>
              <a:t> </a:t>
            </a:r>
            <a:r>
              <a:rPr lang="tr-TR" altLang="tr-TR" sz="2400" b="1" dirty="0" smtClean="0"/>
              <a:t>yazılır.</a:t>
            </a:r>
          </a:p>
          <a:p>
            <a:pPr algn="ctr">
              <a:lnSpc>
                <a:spcPct val="90000"/>
              </a:lnSpc>
            </a:pPr>
            <a:r>
              <a:rPr lang="tr-TR" altLang="tr-TR" sz="2400" b="1" dirty="0" smtClean="0"/>
              <a:t>Asıl yazı ……………………………………………. olarak bırakılır</a:t>
            </a:r>
          </a:p>
          <a:p>
            <a:pPr>
              <a:lnSpc>
                <a:spcPct val="90000"/>
              </a:lnSpc>
            </a:pPr>
            <a:endParaRPr lang="tr-TR" altLang="tr-TR" sz="2400" b="1" dirty="0"/>
          </a:p>
          <a:p>
            <a:pPr>
              <a:lnSpc>
                <a:spcPct val="90000"/>
              </a:lnSpc>
            </a:pPr>
            <a:r>
              <a:rPr lang="tr-TR" altLang="tr-TR" sz="2400" b="1" dirty="0" smtClean="0"/>
              <a:t>Yazının sonunda Dağıtım yerleri belirtilir.</a:t>
            </a:r>
          </a:p>
          <a:p>
            <a:pPr>
              <a:lnSpc>
                <a:spcPct val="90000"/>
              </a:lnSpc>
            </a:pPr>
            <a:r>
              <a:rPr lang="tr-TR" altLang="tr-TR" sz="2400" b="1" dirty="0" smtClean="0"/>
              <a:t> (ekli liste halinde de verilebilir)</a:t>
            </a:r>
          </a:p>
          <a:p>
            <a:pPr algn="ctr">
              <a:lnSpc>
                <a:spcPct val="90000"/>
              </a:lnSpc>
            </a:pPr>
            <a:endParaRPr lang="tr-TR" altLang="tr-TR" b="1" dirty="0" smtClean="0"/>
          </a:p>
          <a:p>
            <a:pPr algn="ctr">
              <a:lnSpc>
                <a:spcPct val="90000"/>
              </a:lnSpc>
            </a:pPr>
            <a:endParaRPr lang="tr-TR" altLang="tr-TR" b="1" u="sng" dirty="0">
              <a:solidFill>
                <a:srgbClr val="FF0000"/>
              </a:solidFill>
            </a:endParaRPr>
          </a:p>
        </p:txBody>
      </p:sp>
    </p:spTree>
    <p:extLst>
      <p:ext uri="{BB962C8B-B14F-4D97-AF65-F5344CB8AC3E}">
        <p14:creationId xmlns:p14="http://schemas.microsoft.com/office/powerpoint/2010/main" val="1364743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395173"/>
          </a:xfrm>
          <a:prstGeom prst="rect">
            <a:avLst/>
          </a:prstGeom>
          <a:noFill/>
        </p:spPr>
        <p:txBody>
          <a:bodyPr wrap="square" rtlCol="0">
            <a:spAutoFit/>
          </a:bodyPr>
          <a:lstStyle/>
          <a:p>
            <a:pPr algn="ctr">
              <a:lnSpc>
                <a:spcPct val="80000"/>
              </a:lnSpc>
              <a:defRPr/>
            </a:pPr>
            <a:r>
              <a:rPr lang="tr-TR" sz="2400" b="1" dirty="0">
                <a:solidFill>
                  <a:srgbClr val="FFC000"/>
                </a:solidFill>
              </a:rPr>
              <a:t>İLGİ </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446182" y="1084083"/>
            <a:ext cx="8135957" cy="5016758"/>
          </a:xfrm>
          <a:prstGeom prst="rect">
            <a:avLst/>
          </a:prstGeom>
        </p:spPr>
        <p:txBody>
          <a:bodyPr wrap="square">
            <a:spAutoFit/>
          </a:bodyPr>
          <a:lstStyle/>
          <a:p>
            <a:pPr marL="285750" indent="-285750">
              <a:lnSpc>
                <a:spcPct val="80000"/>
              </a:lnSpc>
              <a:buFont typeface="Arial" panose="020B0604020202020204" pitchFamily="34" charset="0"/>
              <a:buChar char="•"/>
              <a:defRPr/>
            </a:pPr>
            <a:r>
              <a:rPr lang="tr-TR" sz="2000" dirty="0"/>
              <a:t>İlgi:” yan başlığı, gönderilen makam bölümünün </a:t>
            </a:r>
            <a:r>
              <a:rPr lang="tr-TR" sz="2000" b="1" u="sng" dirty="0">
                <a:solidFill>
                  <a:srgbClr val="FF0000"/>
                </a:solidFill>
              </a:rPr>
              <a:t>iki satır </a:t>
            </a:r>
            <a:r>
              <a:rPr lang="tr-TR" sz="2000" dirty="0"/>
              <a:t>altına,</a:t>
            </a:r>
          </a:p>
          <a:p>
            <a:pPr marL="285750" indent="-285750">
              <a:lnSpc>
                <a:spcPct val="80000"/>
              </a:lnSpc>
              <a:buFont typeface="Arial" panose="020B0604020202020204" pitchFamily="34" charset="0"/>
              <a:buChar char="•"/>
              <a:defRPr/>
            </a:pPr>
            <a:endParaRPr lang="tr-TR" sz="2000" dirty="0"/>
          </a:p>
          <a:p>
            <a:pPr marL="285750" indent="-285750">
              <a:lnSpc>
                <a:spcPct val="80000"/>
              </a:lnSpc>
              <a:buFont typeface="Arial" panose="020B0604020202020204" pitchFamily="34" charset="0"/>
              <a:buChar char="•"/>
              <a:defRPr/>
            </a:pPr>
            <a:r>
              <a:rPr lang="tr-TR" sz="2000" dirty="0"/>
              <a:t>Yazı alanının soluna </a:t>
            </a:r>
            <a:r>
              <a:rPr lang="tr-TR" sz="2000" b="1" dirty="0">
                <a:solidFill>
                  <a:srgbClr val="FF0000"/>
                </a:solidFill>
              </a:rPr>
              <a:t>küçük harflerle </a:t>
            </a:r>
            <a:r>
              <a:rPr lang="tr-TR" sz="2000" dirty="0"/>
              <a:t>yazılır. </a:t>
            </a:r>
            <a:r>
              <a:rPr lang="tr-TR" sz="2000" dirty="0" smtClean="0"/>
              <a:t>(</a:t>
            </a:r>
            <a:r>
              <a:rPr lang="tr-TR" sz="2000" dirty="0" smtClean="0">
                <a:solidFill>
                  <a:srgbClr val="FF0000"/>
                </a:solidFill>
              </a:rPr>
              <a:t>İlgi:</a:t>
            </a:r>
            <a:r>
              <a:rPr lang="tr-TR" sz="2000" dirty="0" smtClean="0"/>
              <a:t>)</a:t>
            </a:r>
            <a:endParaRPr lang="tr-TR" sz="2000" dirty="0"/>
          </a:p>
          <a:p>
            <a:pPr>
              <a:lnSpc>
                <a:spcPct val="80000"/>
              </a:lnSpc>
              <a:buFont typeface="Wingdings 2"/>
              <a:buChar char=""/>
              <a:defRPr/>
            </a:pPr>
            <a:endParaRPr lang="tr-TR" sz="2000" spc="20" dirty="0"/>
          </a:p>
          <a:p>
            <a:pPr marL="285750" indent="-285750" algn="just">
              <a:lnSpc>
                <a:spcPct val="80000"/>
              </a:lnSpc>
              <a:buFont typeface="Arial" panose="020B0604020202020204" pitchFamily="34" charset="0"/>
              <a:buChar char="•"/>
              <a:defRPr/>
            </a:pPr>
            <a:r>
              <a:rPr lang="tr-TR" sz="2000" b="1" u="sng" spc="20" dirty="0">
                <a:solidFill>
                  <a:srgbClr val="FF0000"/>
                </a:solidFill>
              </a:rPr>
              <a:t>Sayı, Konu, İlgi </a:t>
            </a:r>
            <a:r>
              <a:rPr lang="tr-TR" sz="2000" spc="20" dirty="0"/>
              <a:t>yan başlıklarından sonra kullanılan </a:t>
            </a:r>
            <a:r>
              <a:rPr lang="tr-TR" sz="2000" b="1" spc="20" dirty="0">
                <a:solidFill>
                  <a:srgbClr val="FF0000"/>
                </a:solidFill>
              </a:rPr>
              <a:t>iki nokta işareti </a:t>
            </a:r>
            <a:r>
              <a:rPr lang="tr-TR" sz="2000" b="1" u="sng" spc="20" dirty="0"/>
              <a:t>aynı hizada </a:t>
            </a:r>
            <a:r>
              <a:rPr lang="tr-TR" sz="2000" spc="20" dirty="0"/>
              <a:t>yazılır.</a:t>
            </a:r>
          </a:p>
          <a:p>
            <a:pPr marL="285750" indent="-285750">
              <a:lnSpc>
                <a:spcPct val="80000"/>
              </a:lnSpc>
              <a:buFont typeface="Arial" panose="020B0604020202020204" pitchFamily="34" charset="0"/>
              <a:buChar char="•"/>
              <a:defRPr/>
            </a:pPr>
            <a:endParaRPr lang="tr-TR" sz="2000" dirty="0"/>
          </a:p>
          <a:p>
            <a:pPr marL="285750" indent="-285750">
              <a:lnSpc>
                <a:spcPct val="80000"/>
              </a:lnSpc>
              <a:buFont typeface="Arial" panose="020B0604020202020204" pitchFamily="34" charset="0"/>
              <a:buChar char="•"/>
              <a:defRPr/>
            </a:pPr>
            <a:r>
              <a:rPr lang="tr-TR" sz="2000" dirty="0"/>
              <a:t>İlgide yer alan bilgiler bir satırı geçerse, "İlgi" kelimesinin </a:t>
            </a:r>
            <a:r>
              <a:rPr lang="tr-TR" sz="2000" dirty="0">
                <a:solidFill>
                  <a:srgbClr val="FF0000"/>
                </a:solidFill>
              </a:rPr>
              <a:t>altı boş bırakılarak </a:t>
            </a:r>
            <a:r>
              <a:rPr lang="tr-TR" sz="2000" dirty="0"/>
              <a:t>ikinci satıra yazılır.</a:t>
            </a:r>
          </a:p>
          <a:p>
            <a:pPr marL="285750" indent="-285750">
              <a:lnSpc>
                <a:spcPct val="80000"/>
              </a:lnSpc>
              <a:buFont typeface="Arial" panose="020B0604020202020204" pitchFamily="34" charset="0"/>
              <a:buChar char="•"/>
              <a:defRPr/>
            </a:pPr>
            <a:endParaRPr lang="tr-TR" sz="2000" dirty="0"/>
          </a:p>
          <a:p>
            <a:pPr marL="285750" indent="-285750">
              <a:lnSpc>
                <a:spcPct val="80000"/>
              </a:lnSpc>
              <a:buFont typeface="Arial" panose="020B0604020202020204" pitchFamily="34" charset="0"/>
              <a:buChar char="•"/>
              <a:defRPr/>
            </a:pPr>
            <a:r>
              <a:rPr lang="tr-TR" sz="2000" dirty="0"/>
              <a:t>İlgili evraktan bahsederken, gönderen </a:t>
            </a:r>
            <a:r>
              <a:rPr lang="tr-TR" sz="2000" dirty="0">
                <a:solidFill>
                  <a:srgbClr val="FF0000"/>
                </a:solidFill>
              </a:rPr>
              <a:t>idarenin adı</a:t>
            </a:r>
            <a:r>
              <a:rPr lang="tr-TR" sz="2000" dirty="0"/>
              <a:t>, belgenin </a:t>
            </a:r>
            <a:r>
              <a:rPr lang="tr-TR" sz="2000" dirty="0">
                <a:solidFill>
                  <a:srgbClr val="FF0000"/>
                </a:solidFill>
              </a:rPr>
              <a:t>tarihi </a:t>
            </a:r>
            <a:r>
              <a:rPr lang="tr-TR" sz="2000" dirty="0"/>
              <a:t>ve  </a:t>
            </a:r>
            <a:r>
              <a:rPr lang="tr-TR" sz="2000" dirty="0">
                <a:solidFill>
                  <a:srgbClr val="FF0000"/>
                </a:solidFill>
              </a:rPr>
              <a:t>sayısı</a:t>
            </a:r>
            <a:r>
              <a:rPr lang="tr-TR" sz="2000" dirty="0"/>
              <a:t> belirtilir.</a:t>
            </a:r>
          </a:p>
          <a:p>
            <a:pPr marL="285750" indent="-285750">
              <a:lnSpc>
                <a:spcPct val="80000"/>
              </a:lnSpc>
              <a:buFont typeface="Arial" panose="020B0604020202020204" pitchFamily="34" charset="0"/>
              <a:buChar char="•"/>
              <a:defRPr/>
            </a:pPr>
            <a:endParaRPr lang="tr-TR" sz="2000" dirty="0"/>
          </a:p>
          <a:p>
            <a:pPr marL="285750" indent="-285750">
              <a:lnSpc>
                <a:spcPct val="80000"/>
              </a:lnSpc>
              <a:buFont typeface="Arial" panose="020B0604020202020204" pitchFamily="34" charset="0"/>
              <a:buChar char="•"/>
              <a:defRPr/>
            </a:pPr>
            <a:r>
              <a:rPr lang="tr-TR" sz="2000" dirty="0"/>
              <a:t>İlgide </a:t>
            </a:r>
            <a:r>
              <a:rPr lang="tr-TR" sz="2000" dirty="0">
                <a:solidFill>
                  <a:srgbClr val="FF0000"/>
                </a:solidFill>
              </a:rPr>
              <a:t>“…tarihli ve … sayılı….” </a:t>
            </a:r>
            <a:r>
              <a:rPr lang="tr-TR" sz="2000" dirty="0"/>
              <a:t>ibaresi kullanılır ve ilginin sonuna nokta işareti konulur.</a:t>
            </a:r>
          </a:p>
          <a:p>
            <a:pPr marL="285750" indent="-285750">
              <a:lnSpc>
                <a:spcPct val="80000"/>
              </a:lnSpc>
              <a:buFont typeface="Arial" panose="020B0604020202020204" pitchFamily="34" charset="0"/>
              <a:buChar char="•"/>
              <a:defRPr/>
            </a:pPr>
            <a:endParaRPr lang="tr-TR" sz="2000" dirty="0"/>
          </a:p>
          <a:p>
            <a:pPr marL="285750" indent="-285750">
              <a:lnSpc>
                <a:spcPct val="80000"/>
              </a:lnSpc>
              <a:buFont typeface="Arial" panose="020B0604020202020204" pitchFamily="34" charset="0"/>
              <a:buChar char="•"/>
              <a:defRPr/>
            </a:pPr>
            <a:r>
              <a:rPr lang="tr-TR" sz="2000" dirty="0"/>
              <a:t>Yazının tarih ve sayısı </a:t>
            </a:r>
            <a:r>
              <a:rPr lang="tr-TR" sz="2000" dirty="0">
                <a:solidFill>
                  <a:srgbClr val="FF0000"/>
                </a:solidFill>
              </a:rPr>
              <a:t>eksiksiz </a:t>
            </a:r>
            <a:r>
              <a:rPr lang="tr-TR" sz="2000" dirty="0"/>
              <a:t>belirtilir.</a:t>
            </a:r>
          </a:p>
          <a:p>
            <a:pPr marL="285750" indent="-285750">
              <a:lnSpc>
                <a:spcPct val="80000"/>
              </a:lnSpc>
              <a:buFont typeface="Arial" panose="020B0604020202020204" pitchFamily="34" charset="0"/>
              <a:buChar char="•"/>
              <a:defRPr/>
            </a:pPr>
            <a:endParaRPr lang="tr-TR" sz="2000" dirty="0"/>
          </a:p>
          <a:p>
            <a:pPr marL="285750" indent="-285750" algn="just">
              <a:lnSpc>
                <a:spcPct val="80000"/>
              </a:lnSpc>
              <a:buFont typeface="Arial" panose="020B0604020202020204" pitchFamily="34" charset="0"/>
              <a:buChar char="•"/>
              <a:defRPr/>
            </a:pPr>
            <a:r>
              <a:rPr lang="tr-TR" sz="2000" dirty="0"/>
              <a:t>İlginin birden fazla olması durumunda, </a:t>
            </a:r>
            <a:r>
              <a:rPr lang="tr-TR" sz="2000" dirty="0" err="1"/>
              <a:t>a,b,c</a:t>
            </a:r>
            <a:r>
              <a:rPr lang="tr-TR" sz="2000" dirty="0"/>
              <a:t> gibi küçük harfler yanlarına </a:t>
            </a:r>
            <a:r>
              <a:rPr lang="tr-TR" sz="2000" dirty="0">
                <a:solidFill>
                  <a:srgbClr val="FF0000"/>
                </a:solidFill>
              </a:rPr>
              <a:t>ayraç </a:t>
            </a:r>
            <a:r>
              <a:rPr lang="tr-TR" sz="2000" dirty="0" smtClean="0"/>
              <a:t>   </a:t>
            </a:r>
            <a:r>
              <a:rPr lang="tr-TR" sz="2000" dirty="0"/>
              <a:t>işareti </a:t>
            </a:r>
            <a:r>
              <a:rPr lang="tr-TR" sz="2000" dirty="0">
                <a:solidFill>
                  <a:srgbClr val="FF0000"/>
                </a:solidFill>
              </a:rPr>
              <a:t>“ )" </a:t>
            </a:r>
            <a:r>
              <a:rPr lang="tr-TR" sz="2000" dirty="0"/>
              <a:t>konularak kullanılır.</a:t>
            </a:r>
          </a:p>
        </p:txBody>
      </p:sp>
    </p:spTree>
    <p:extLst>
      <p:ext uri="{BB962C8B-B14F-4D97-AF65-F5344CB8AC3E}">
        <p14:creationId xmlns:p14="http://schemas.microsoft.com/office/powerpoint/2010/main" val="3409644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8"/>
            <a:ext cx="5466883" cy="395173"/>
          </a:xfrm>
          <a:prstGeom prst="rect">
            <a:avLst/>
          </a:prstGeom>
          <a:noFill/>
        </p:spPr>
        <p:txBody>
          <a:bodyPr wrap="square" rtlCol="0">
            <a:spAutoFit/>
          </a:bodyPr>
          <a:lstStyle/>
          <a:p>
            <a:pPr>
              <a:lnSpc>
                <a:spcPct val="80000"/>
              </a:lnSpc>
            </a:pPr>
            <a:r>
              <a:rPr lang="tr-TR" altLang="tr-TR" sz="2400" b="1" dirty="0">
                <a:solidFill>
                  <a:srgbClr val="FFC000"/>
                </a:solidFill>
              </a:rPr>
              <a:t>İLGİ </a:t>
            </a:r>
            <a:r>
              <a:rPr lang="tr-TR" altLang="tr-TR" sz="2400" b="1" dirty="0" smtClean="0">
                <a:solidFill>
                  <a:srgbClr val="FFC000"/>
                </a:solidFill>
              </a:rPr>
              <a:t>  ÖRNEK</a:t>
            </a:r>
            <a:r>
              <a:rPr lang="tr-TR" altLang="tr-TR" sz="2400" b="1" dirty="0">
                <a:solidFill>
                  <a:srgbClr val="FFC000"/>
                </a:solidFill>
              </a:rPr>
              <a:t>:</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0" y="1498866"/>
            <a:ext cx="9507557" cy="4278094"/>
          </a:xfrm>
          <a:prstGeom prst="rect">
            <a:avLst/>
          </a:prstGeom>
        </p:spPr>
        <p:txBody>
          <a:bodyPr wrap="square">
            <a:spAutoFit/>
          </a:bodyPr>
          <a:lstStyle/>
          <a:p>
            <a:pPr>
              <a:lnSpc>
                <a:spcPct val="80000"/>
              </a:lnSpc>
            </a:pPr>
            <a:r>
              <a:rPr lang="tr-TR" altLang="tr-TR" sz="2400" dirty="0"/>
              <a:t>İlgi: 10.05.2017 tarih ve …../…….. sayılı yazınız</a:t>
            </a:r>
            <a:r>
              <a:rPr lang="tr-TR" altLang="tr-TR" sz="2400" dirty="0" smtClean="0"/>
              <a:t>.</a:t>
            </a:r>
          </a:p>
          <a:p>
            <a:pPr>
              <a:lnSpc>
                <a:spcPct val="80000"/>
              </a:lnSpc>
            </a:pPr>
            <a:endParaRPr lang="tr-TR" altLang="tr-TR" sz="2400" dirty="0" smtClean="0"/>
          </a:p>
          <a:p>
            <a:pPr>
              <a:lnSpc>
                <a:spcPct val="80000"/>
              </a:lnSpc>
            </a:pPr>
            <a:r>
              <a:rPr lang="tr-TR" altLang="tr-TR" sz="2400" dirty="0" smtClean="0"/>
              <a:t>İlgi: Selçuk Üniversitesi Rektörlüğü’nün 10/05/2017 tarih ve…..sayılı yazısı.</a:t>
            </a:r>
          </a:p>
          <a:p>
            <a:pPr>
              <a:lnSpc>
                <a:spcPct val="80000"/>
              </a:lnSpc>
            </a:pPr>
            <a:endParaRPr lang="tr-TR" altLang="tr-TR" sz="2400" dirty="0"/>
          </a:p>
          <a:p>
            <a:pPr>
              <a:lnSpc>
                <a:spcPct val="80000"/>
              </a:lnSpc>
            </a:pPr>
            <a:r>
              <a:rPr lang="tr-TR" altLang="tr-TR" sz="2400" dirty="0">
                <a:solidFill>
                  <a:srgbClr val="FF0000"/>
                </a:solidFill>
              </a:rPr>
              <a:t> </a:t>
            </a:r>
            <a:r>
              <a:rPr lang="tr-TR" altLang="tr-TR" sz="2400" dirty="0" smtClean="0">
                <a:solidFill>
                  <a:srgbClr val="FF0000"/>
                </a:solidFill>
              </a:rPr>
              <a:t>         Birden </a:t>
            </a:r>
            <a:r>
              <a:rPr lang="tr-TR" altLang="tr-TR" sz="2400" dirty="0">
                <a:solidFill>
                  <a:srgbClr val="FF0000"/>
                </a:solidFill>
              </a:rPr>
              <a:t>fazla  ilgi bulunursa:</a:t>
            </a:r>
          </a:p>
          <a:p>
            <a:pPr>
              <a:lnSpc>
                <a:spcPct val="80000"/>
              </a:lnSpc>
            </a:pPr>
            <a:r>
              <a:rPr lang="tr-TR" altLang="tr-TR" sz="2400" dirty="0"/>
              <a:t>İlgi : a) Yasemin </a:t>
            </a:r>
            <a:r>
              <a:rPr lang="tr-TR" altLang="tr-TR" sz="2400" dirty="0" err="1"/>
              <a:t>GÜNGÖR’ün</a:t>
            </a:r>
            <a:r>
              <a:rPr lang="tr-TR" altLang="tr-TR" sz="2400" dirty="0"/>
              <a:t> 10.03.2017 tarihli dilekçesi.</a:t>
            </a:r>
          </a:p>
          <a:p>
            <a:pPr>
              <a:lnSpc>
                <a:spcPct val="80000"/>
              </a:lnSpc>
            </a:pPr>
            <a:r>
              <a:rPr lang="tr-TR" altLang="tr-TR" sz="2400" dirty="0"/>
              <a:t>        b) Meram Belediye Başkanlığının 10.02.2017 tarihli ve</a:t>
            </a:r>
            <a:r>
              <a:rPr lang="tr-TR" altLang="tr-TR" sz="2400" dirty="0" smtClean="0"/>
              <a:t>……sayılı </a:t>
            </a:r>
            <a:r>
              <a:rPr lang="tr-TR" altLang="tr-TR" sz="2400" dirty="0"/>
              <a:t>yazısı.</a:t>
            </a:r>
          </a:p>
          <a:p>
            <a:pPr>
              <a:lnSpc>
                <a:spcPct val="80000"/>
              </a:lnSpc>
            </a:pPr>
            <a:r>
              <a:rPr lang="tr-TR" altLang="tr-TR" sz="2400" dirty="0"/>
              <a:t>        c) 10.03.2017 tarihli  ve ……………sayılı yazımız.</a:t>
            </a:r>
          </a:p>
          <a:p>
            <a:pPr>
              <a:lnSpc>
                <a:spcPct val="80000"/>
              </a:lnSpc>
            </a:pPr>
            <a:r>
              <a:rPr lang="tr-TR" altLang="tr-TR" sz="2400" dirty="0"/>
              <a:t>	</a:t>
            </a:r>
            <a:r>
              <a:rPr lang="tr-TR" altLang="tr-TR" sz="2400" dirty="0" smtClean="0"/>
              <a:t> </a:t>
            </a:r>
            <a:r>
              <a:rPr lang="tr-TR" altLang="tr-TR" sz="2400" dirty="0"/>
              <a:t>d)  Yükseköğretim Kurulu Başkanlığının 10.04.2017 tarihli ve   </a:t>
            </a:r>
          </a:p>
          <a:p>
            <a:pPr>
              <a:lnSpc>
                <a:spcPct val="80000"/>
              </a:lnSpc>
            </a:pPr>
            <a:r>
              <a:rPr lang="tr-TR" altLang="tr-TR" sz="2400" dirty="0"/>
              <a:t>	        ……… sayılı yazısı.</a:t>
            </a:r>
          </a:p>
          <a:p>
            <a:pPr>
              <a:lnSpc>
                <a:spcPct val="80000"/>
              </a:lnSpc>
            </a:pPr>
            <a:r>
              <a:rPr lang="tr-TR" altLang="tr-TR" sz="2400" dirty="0"/>
              <a:t>	</a:t>
            </a:r>
            <a:r>
              <a:rPr lang="tr-TR" altLang="tr-TR" sz="2400" dirty="0" smtClean="0"/>
              <a:t> </a:t>
            </a:r>
            <a:r>
              <a:rPr lang="tr-TR" altLang="tr-TR" sz="2400" dirty="0"/>
              <a:t>e)  10.05.2015 tarihli ve ………….. sayılı yazınız.</a:t>
            </a:r>
          </a:p>
          <a:p>
            <a:pPr>
              <a:lnSpc>
                <a:spcPct val="80000"/>
              </a:lnSpc>
            </a:pPr>
            <a:endParaRPr lang="tr-TR" altLang="tr-TR" sz="1400" dirty="0">
              <a:solidFill>
                <a:srgbClr val="FF0000"/>
              </a:solidFill>
            </a:endParaRPr>
          </a:p>
          <a:p>
            <a:pPr>
              <a:lnSpc>
                <a:spcPct val="80000"/>
              </a:lnSpc>
            </a:pPr>
            <a:endParaRPr lang="tr-TR" altLang="tr-TR" sz="1400" dirty="0">
              <a:solidFill>
                <a:srgbClr val="FF0000"/>
              </a:solidFill>
            </a:endParaRPr>
          </a:p>
          <a:p>
            <a:pPr>
              <a:lnSpc>
                <a:spcPct val="80000"/>
              </a:lnSpc>
            </a:pPr>
            <a:r>
              <a:rPr lang="tr-TR" altLang="tr-TR" sz="2400" u="sng" dirty="0">
                <a:solidFill>
                  <a:srgbClr val="FF0000"/>
                </a:solidFill>
              </a:rPr>
              <a:t>NOT: Yazı içeriğinde ilgideki yazılardan bahsedilmeli ve/veya atıfta bulunulmalıdır.</a:t>
            </a:r>
          </a:p>
        </p:txBody>
      </p:sp>
    </p:spTree>
    <p:extLst>
      <p:ext uri="{BB962C8B-B14F-4D97-AF65-F5344CB8AC3E}">
        <p14:creationId xmlns:p14="http://schemas.microsoft.com/office/powerpoint/2010/main" val="1331969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240588"/>
            <a:ext cx="7493987" cy="830997"/>
          </a:xfrm>
          <a:prstGeom prst="rect">
            <a:avLst/>
          </a:prstGeom>
          <a:noFill/>
        </p:spPr>
        <p:txBody>
          <a:bodyPr wrap="square" rtlCol="0">
            <a:spAutoFit/>
          </a:bodyPr>
          <a:lstStyle/>
          <a:p>
            <a:r>
              <a:rPr lang="tr-TR" sz="2400" b="1" dirty="0">
                <a:solidFill>
                  <a:schemeClr val="accent6">
                    <a:lumMod val="40000"/>
                    <a:lumOff val="60000"/>
                  </a:schemeClr>
                </a:solidFill>
              </a:rPr>
              <a:t>BAŞBAKANLIK/RESMİ YAZIŞMALARDA UYGULANACAK</a:t>
            </a:r>
            <a:br>
              <a:rPr lang="tr-TR" sz="2400" b="1" dirty="0">
                <a:solidFill>
                  <a:schemeClr val="accent6">
                    <a:lumMod val="40000"/>
                    <a:lumOff val="60000"/>
                  </a:schemeClr>
                </a:solidFill>
              </a:rPr>
            </a:br>
            <a:r>
              <a:rPr lang="tr-TR" sz="2400" b="1" dirty="0">
                <a:solidFill>
                  <a:schemeClr val="accent6">
                    <a:lumMod val="40000"/>
                    <a:lumOff val="60000"/>
                  </a:schemeClr>
                </a:solidFill>
              </a:rPr>
              <a:t> USUL VE ESASLAR HAKKINDA </a:t>
            </a:r>
            <a:r>
              <a:rPr lang="tr-TR" sz="2400" b="1" dirty="0" smtClean="0">
                <a:solidFill>
                  <a:schemeClr val="accent6">
                    <a:lumMod val="40000"/>
                    <a:lumOff val="60000"/>
                  </a:schemeClr>
                </a:solidFill>
              </a:rPr>
              <a:t>YÖNETMELİK</a:t>
            </a:r>
            <a:endParaRPr lang="en-US" sz="2400" b="1" dirty="0">
              <a:solidFill>
                <a:schemeClr val="accent6">
                  <a:lumMod val="40000"/>
                  <a:lumOff val="60000"/>
                </a:schemeClr>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98722" y="1437720"/>
            <a:ext cx="7838501" cy="3893374"/>
          </a:xfrm>
          <a:prstGeom prst="rect">
            <a:avLst/>
          </a:prstGeom>
        </p:spPr>
        <p:txBody>
          <a:bodyPr wrap="square">
            <a:spAutoFit/>
          </a:bodyPr>
          <a:lstStyle/>
          <a:p>
            <a:r>
              <a:rPr lang="tr-TR" altLang="tr-TR" sz="2400" b="1" dirty="0"/>
              <a:t>AMAÇ VE KAPSAM </a:t>
            </a:r>
            <a:r>
              <a:rPr lang="tr-TR" altLang="tr-TR" sz="2400" dirty="0"/>
              <a:t>: Madde (1) </a:t>
            </a:r>
          </a:p>
          <a:p>
            <a:pPr marL="342900" indent="-342900">
              <a:buFont typeface="Wingdings 2" panose="05020102010507070707" pitchFamily="18" charset="2"/>
              <a:buAutoNum type="arabicPeriod"/>
            </a:pPr>
            <a:r>
              <a:rPr lang="tr-TR" altLang="tr-TR" sz="2400" dirty="0"/>
              <a:t>El Yazısı ile atılan imza ile fiziksel ortamda veya güvenli elektronik imza kullanılarak elektronik ortamda yapılan resmi yazışmalara ilişkin kuralları belirlemek ve bilgi, belge veya doküman alışverişinin hızlı ve güvenli bir biçimde yürütülmesini sağlamaktır. </a:t>
            </a:r>
          </a:p>
          <a:p>
            <a:pPr marL="342900" indent="-342900">
              <a:buFont typeface="Wingdings 2" panose="05020102010507070707" pitchFamily="18" charset="2"/>
              <a:buAutoNum type="arabicPeriod"/>
            </a:pPr>
            <a:r>
              <a:rPr lang="tr-TR" altLang="tr-TR" sz="2400" dirty="0"/>
              <a:t>Bu Yönetmelik bütün kamu kurum ve kuruluşlarını </a:t>
            </a:r>
            <a:r>
              <a:rPr lang="tr-TR" altLang="tr-TR" sz="2400" dirty="0" smtClean="0"/>
              <a:t>kapsar.</a:t>
            </a:r>
            <a:endParaRPr lang="tr-TR" altLang="tr-TR" sz="2400" dirty="0"/>
          </a:p>
          <a:p>
            <a:pPr algn="ctr"/>
            <a:endParaRPr lang="tr-TR" altLang="tr-TR" sz="3600" b="1" dirty="0"/>
          </a:p>
          <a:p>
            <a:pPr algn="r"/>
            <a:r>
              <a:rPr lang="tr-TR" altLang="tr-TR" sz="1600" b="1" dirty="0"/>
              <a:t>02.02.2015 tarih ve 29255 sayılı </a:t>
            </a:r>
          </a:p>
          <a:p>
            <a:pPr algn="r"/>
            <a:r>
              <a:rPr lang="tr-TR" altLang="tr-TR" sz="1600" b="1" dirty="0"/>
              <a:t>Resmi Gazetede yayınlanarak yürürlüğe girdi.</a:t>
            </a:r>
          </a:p>
          <a:p>
            <a:pPr algn="ctr"/>
            <a:r>
              <a:rPr lang="tr-TR" altLang="tr-TR" sz="1100" b="1" dirty="0">
                <a:solidFill>
                  <a:srgbClr val="002060"/>
                </a:solidFill>
              </a:rPr>
              <a:t>                                                           (Eski: 03.12.2004 Tarih ve 25659 sayılı Resmi Gazete de yayımlanarak yürürlüğe girmişti.)</a:t>
            </a:r>
          </a:p>
        </p:txBody>
      </p:sp>
    </p:spTree>
    <p:extLst>
      <p:ext uri="{BB962C8B-B14F-4D97-AF65-F5344CB8AC3E}">
        <p14:creationId xmlns:p14="http://schemas.microsoft.com/office/powerpoint/2010/main" val="1728484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5082" t="22331" r="24203" b="7664"/>
          <a:stretch>
            <a:fillRect/>
          </a:stretch>
        </p:blipFill>
        <p:spPr>
          <a:xfrm>
            <a:off x="0" y="0"/>
            <a:ext cx="9144000" cy="6858000"/>
          </a:xfrm>
          <a:noFill/>
        </p:spPr>
      </p:pic>
    </p:spTree>
    <p:extLst>
      <p:ext uri="{BB962C8B-B14F-4D97-AF65-F5344CB8AC3E}">
        <p14:creationId xmlns:p14="http://schemas.microsoft.com/office/powerpoint/2010/main" val="3108427631"/>
      </p:ext>
    </p:extLst>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395173"/>
          </a:xfrm>
          <a:prstGeom prst="rect">
            <a:avLst/>
          </a:prstGeom>
          <a:noFill/>
        </p:spPr>
        <p:txBody>
          <a:bodyPr wrap="square" rtlCol="0">
            <a:spAutoFit/>
          </a:bodyPr>
          <a:lstStyle/>
          <a:p>
            <a:pPr>
              <a:lnSpc>
                <a:spcPct val="80000"/>
              </a:lnSpc>
              <a:defRPr/>
            </a:pPr>
            <a:r>
              <a:rPr lang="tr-TR" sz="2400" b="1" dirty="0">
                <a:solidFill>
                  <a:srgbClr val="FFC000"/>
                </a:solidFill>
              </a:rPr>
              <a:t>METİN</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611436" y="1189822"/>
            <a:ext cx="8532564" cy="4330416"/>
          </a:xfrm>
          <a:prstGeom prst="rect">
            <a:avLst/>
          </a:prstGeom>
        </p:spPr>
        <p:txBody>
          <a:bodyPr wrap="square">
            <a:spAutoFit/>
          </a:bodyPr>
          <a:lstStyle/>
          <a:p>
            <a:pPr marL="342900" indent="-342900">
              <a:lnSpc>
                <a:spcPct val="90000"/>
              </a:lnSpc>
              <a:buFont typeface="Arial" panose="020B0604020202020204" pitchFamily="34" charset="0"/>
              <a:buChar char="•"/>
              <a:defRPr/>
            </a:pPr>
            <a:r>
              <a:rPr lang="tr-TR" sz="2400" dirty="0"/>
              <a:t>Metin, "</a:t>
            </a:r>
            <a:r>
              <a:rPr lang="tr-TR" sz="2400" dirty="0" err="1"/>
              <a:t>İlgi"den</a:t>
            </a:r>
            <a:r>
              <a:rPr lang="tr-TR" sz="2400" dirty="0"/>
              <a:t> sonra başlayıp </a:t>
            </a:r>
            <a:r>
              <a:rPr lang="tr-TR" sz="2400" dirty="0" smtClean="0"/>
              <a:t>«Yetkili </a:t>
            </a:r>
            <a:r>
              <a:rPr lang="tr-TR" sz="2400" dirty="0" err="1" smtClean="0"/>
              <a:t>İmza"ya</a:t>
            </a:r>
            <a:r>
              <a:rPr lang="tr-TR" sz="2400" dirty="0" smtClean="0"/>
              <a:t> </a:t>
            </a:r>
            <a:r>
              <a:rPr lang="tr-TR" sz="2400" dirty="0"/>
              <a:t>kadar süren kısımdır.</a:t>
            </a:r>
          </a:p>
          <a:p>
            <a:pPr>
              <a:lnSpc>
                <a:spcPct val="90000"/>
              </a:lnSpc>
              <a:buFont typeface="Wingdings 2"/>
              <a:buChar char=""/>
              <a:defRPr/>
            </a:pPr>
            <a:endParaRPr lang="tr-TR" sz="2400" dirty="0"/>
          </a:p>
          <a:p>
            <a:pPr marL="342900" indent="-342900">
              <a:lnSpc>
                <a:spcPct val="90000"/>
              </a:lnSpc>
              <a:buFont typeface="Arial" panose="020B0604020202020204" pitchFamily="34" charset="0"/>
              <a:buChar char="•"/>
              <a:defRPr/>
            </a:pPr>
            <a:r>
              <a:rPr lang="tr-TR" sz="2400" dirty="0"/>
              <a:t>"</a:t>
            </a:r>
            <a:r>
              <a:rPr lang="tr-TR" sz="2400" dirty="0" err="1"/>
              <a:t>İlgi"nin</a:t>
            </a:r>
            <a:r>
              <a:rPr lang="tr-TR" sz="2400" dirty="0"/>
              <a:t> son satırından itibaren </a:t>
            </a:r>
            <a:r>
              <a:rPr lang="tr-TR" sz="2400" b="1" u="sng" dirty="0">
                <a:solidFill>
                  <a:srgbClr val="FF0000"/>
                </a:solidFill>
              </a:rPr>
              <a:t>1 satır</a:t>
            </a:r>
            <a:r>
              <a:rPr lang="tr-TR" sz="2400" dirty="0"/>
              <a:t>, "İlgi" yoksa gönderilen yerden sonra </a:t>
            </a:r>
            <a:r>
              <a:rPr lang="tr-TR" sz="2400" b="1" u="sng" dirty="0">
                <a:solidFill>
                  <a:srgbClr val="FF0000"/>
                </a:solidFill>
              </a:rPr>
              <a:t>2 satır </a:t>
            </a:r>
            <a:r>
              <a:rPr lang="tr-TR" sz="2400" dirty="0"/>
              <a:t>boşluk bırakılarak başlanır.</a:t>
            </a:r>
          </a:p>
          <a:p>
            <a:pPr>
              <a:lnSpc>
                <a:spcPct val="90000"/>
              </a:lnSpc>
              <a:buFont typeface="Wingdings 2"/>
              <a:buChar char=""/>
              <a:defRPr/>
            </a:pPr>
            <a:endParaRPr lang="tr-TR" sz="2400" dirty="0"/>
          </a:p>
          <a:p>
            <a:pPr marL="342900" indent="-342900">
              <a:lnSpc>
                <a:spcPct val="90000"/>
              </a:lnSpc>
              <a:buFont typeface="Arial" panose="020B0604020202020204" pitchFamily="34" charset="0"/>
              <a:buChar char="•"/>
              <a:defRPr/>
            </a:pPr>
            <a:r>
              <a:rPr lang="tr-TR" sz="2400" dirty="0"/>
              <a:t>Yazıda, TDK tarafından hazırlanan İmla Kılavuzu ile Türkçe Sözlük esas alınır. Dil bilgisi kurallarına göre yaşayan Türkçe ile yazılır. </a:t>
            </a:r>
          </a:p>
          <a:p>
            <a:pPr>
              <a:lnSpc>
                <a:spcPct val="90000"/>
              </a:lnSpc>
              <a:buFont typeface="Wingdings 2"/>
              <a:buChar char=""/>
              <a:defRPr/>
            </a:pPr>
            <a:endParaRPr lang="tr-TR" sz="2400" dirty="0"/>
          </a:p>
          <a:p>
            <a:pPr marL="342900" indent="-342900">
              <a:lnSpc>
                <a:spcPct val="90000"/>
              </a:lnSpc>
              <a:buFont typeface="Arial" panose="020B0604020202020204" pitchFamily="34" charset="0"/>
              <a:buChar char="•"/>
              <a:defRPr/>
            </a:pPr>
            <a:r>
              <a:rPr lang="tr-TR" sz="2400" dirty="0"/>
              <a:t>Paragraflara </a:t>
            </a:r>
            <a:r>
              <a:rPr lang="tr-TR" sz="2400" dirty="0">
                <a:solidFill>
                  <a:srgbClr val="FF0000"/>
                </a:solidFill>
              </a:rPr>
              <a:t>1.25 cm</a:t>
            </a:r>
            <a:r>
              <a:rPr lang="tr-TR" sz="2400" dirty="0"/>
              <a:t>. içeriden başlanır. (7 karakter) </a:t>
            </a:r>
          </a:p>
          <a:p>
            <a:pPr>
              <a:lnSpc>
                <a:spcPct val="90000"/>
              </a:lnSpc>
              <a:buFont typeface="Wingdings 2"/>
              <a:buChar char=""/>
              <a:defRPr/>
            </a:pPr>
            <a:endParaRPr lang="tr-TR" sz="2400" dirty="0"/>
          </a:p>
          <a:p>
            <a:pPr marL="342900" indent="-342900">
              <a:lnSpc>
                <a:spcPct val="90000"/>
              </a:lnSpc>
              <a:buFont typeface="Arial" panose="020B0604020202020204" pitchFamily="34" charset="0"/>
              <a:buChar char="•"/>
              <a:defRPr/>
            </a:pPr>
            <a:r>
              <a:rPr lang="tr-TR" sz="2400" dirty="0"/>
              <a:t> Noktalama işaretleri sonrasında </a:t>
            </a:r>
            <a:r>
              <a:rPr lang="tr-TR" sz="2400" dirty="0">
                <a:solidFill>
                  <a:srgbClr val="FF0000"/>
                </a:solidFill>
              </a:rPr>
              <a:t>bir vuruş boşluk </a:t>
            </a:r>
            <a:r>
              <a:rPr lang="tr-TR" sz="2400" dirty="0"/>
              <a:t>bırakılır.</a:t>
            </a:r>
          </a:p>
          <a:p>
            <a:pPr>
              <a:lnSpc>
                <a:spcPct val="90000"/>
              </a:lnSpc>
              <a:defRPr/>
            </a:pPr>
            <a:endParaRPr lang="tr-TR" dirty="0">
              <a:solidFill>
                <a:schemeClr val="accent2"/>
              </a:solidFill>
            </a:endParaRPr>
          </a:p>
        </p:txBody>
      </p:sp>
    </p:spTree>
    <p:extLst>
      <p:ext uri="{BB962C8B-B14F-4D97-AF65-F5344CB8AC3E}">
        <p14:creationId xmlns:p14="http://schemas.microsoft.com/office/powerpoint/2010/main" val="1707893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pPr>
            <a:r>
              <a:rPr lang="tr-TR" altLang="tr-TR" sz="2400" b="1" dirty="0" smtClean="0">
                <a:solidFill>
                  <a:srgbClr val="FFC000"/>
                </a:solidFill>
              </a:rPr>
              <a:t>METİNDE</a:t>
            </a:r>
            <a:endParaRPr lang="tr-TR" altLang="tr-TR"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10587" y="1701318"/>
            <a:ext cx="7662231" cy="4708981"/>
          </a:xfrm>
          <a:prstGeom prst="rect">
            <a:avLst/>
          </a:prstGeom>
        </p:spPr>
        <p:txBody>
          <a:bodyPr wrap="square">
            <a:spAutoFit/>
          </a:bodyPr>
          <a:lstStyle/>
          <a:p>
            <a:pPr marL="342900" indent="-342900">
              <a:lnSpc>
                <a:spcPct val="90000"/>
              </a:lnSpc>
              <a:buFont typeface="Arial" panose="020B0604020202020204" pitchFamily="34" charset="0"/>
              <a:buChar char="•"/>
            </a:pPr>
            <a:r>
              <a:rPr lang="tr-TR" altLang="tr-TR" sz="2400" dirty="0"/>
              <a:t>Sayılar </a:t>
            </a:r>
            <a:r>
              <a:rPr lang="tr-TR" altLang="tr-TR" sz="2400" b="1" u="sng" dirty="0">
                <a:solidFill>
                  <a:srgbClr val="FF0000"/>
                </a:solidFill>
              </a:rPr>
              <a:t>rakamla</a:t>
            </a:r>
            <a:r>
              <a:rPr lang="tr-TR" altLang="tr-TR" sz="2400" dirty="0"/>
              <a:t> veya </a:t>
            </a:r>
            <a:r>
              <a:rPr lang="tr-TR" altLang="tr-TR" sz="2400" b="1" u="sng" dirty="0">
                <a:solidFill>
                  <a:srgbClr val="FF0000"/>
                </a:solidFill>
              </a:rPr>
              <a:t>yazıyla</a:t>
            </a:r>
            <a:r>
              <a:rPr lang="tr-TR" altLang="tr-TR" sz="2400" dirty="0"/>
              <a:t> yazılabilir. </a:t>
            </a:r>
          </a:p>
          <a:p>
            <a:pPr marL="342900" indent="-342900">
              <a:lnSpc>
                <a:spcPct val="90000"/>
              </a:lnSpc>
              <a:buFont typeface="Arial" panose="020B0604020202020204" pitchFamily="34" charset="0"/>
              <a:buChar char="•"/>
            </a:pPr>
            <a:endParaRPr lang="tr-TR" altLang="tr-TR" sz="2400" dirty="0"/>
          </a:p>
          <a:p>
            <a:pPr marL="342900" indent="-342900">
              <a:lnSpc>
                <a:spcPct val="90000"/>
              </a:lnSpc>
              <a:buFont typeface="Arial" panose="020B0604020202020204" pitchFamily="34" charset="0"/>
              <a:buChar char="•"/>
            </a:pPr>
            <a:r>
              <a:rPr lang="tr-TR" altLang="tr-TR" sz="2400" dirty="0"/>
              <a:t> Gerekli görülmesi halinde sayılar rakamla yazıldıktan sonra parantez içinde harfle de gösterilebilir</a:t>
            </a:r>
            <a:r>
              <a:rPr lang="tr-TR" altLang="tr-TR" sz="2400" dirty="0" smtClean="0"/>
              <a:t>. </a:t>
            </a:r>
            <a:r>
              <a:rPr lang="tr-TR" altLang="tr-TR" sz="2400" dirty="0" err="1" smtClean="0"/>
              <a:t>Örn</a:t>
            </a:r>
            <a:r>
              <a:rPr lang="tr-TR" altLang="tr-TR" sz="2400" dirty="0" smtClean="0"/>
              <a:t>: 3 (üç)</a:t>
            </a:r>
            <a:endParaRPr lang="tr-TR" altLang="tr-TR" sz="2400" dirty="0"/>
          </a:p>
          <a:p>
            <a:pPr marL="342900" indent="-342900">
              <a:lnSpc>
                <a:spcPct val="9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Büyük sayı grupları üçlü gruplara ayrılarak (sağdan sola doğru) nokta konur. </a:t>
            </a:r>
            <a:r>
              <a:rPr lang="tr-TR" altLang="tr-TR" sz="2400" dirty="0" err="1"/>
              <a:t>Örn</a:t>
            </a:r>
            <a:r>
              <a:rPr lang="tr-TR" altLang="tr-TR" sz="2400" dirty="0"/>
              <a:t>: (12.445.630) </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Kesirleri ayırmak için virgül kullanılır. </a:t>
            </a:r>
            <a:r>
              <a:rPr lang="tr-TR" altLang="tr-TR" sz="2400" dirty="0" err="1"/>
              <a:t>Örn</a:t>
            </a:r>
            <a:r>
              <a:rPr lang="tr-TR" altLang="tr-TR" sz="2400" dirty="0"/>
              <a:t>: (15,21)</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Kısaltmaların kullanılmasının zorunlu olduğu durumlarda, kısaltmanın </a:t>
            </a:r>
            <a:r>
              <a:rPr lang="tr-TR" altLang="tr-TR" sz="2400" dirty="0">
                <a:solidFill>
                  <a:srgbClr val="FF0000"/>
                </a:solidFill>
              </a:rPr>
              <a:t>ilk kullanıldığı yerde parantez içinde kısaltmanın açık biçimi </a:t>
            </a:r>
            <a:r>
              <a:rPr lang="tr-TR" altLang="tr-TR" sz="2400" dirty="0"/>
              <a:t>gösterilir.</a:t>
            </a:r>
          </a:p>
          <a:p>
            <a:pPr marL="342900" indent="-342900">
              <a:lnSpc>
                <a:spcPct val="80000"/>
              </a:lnSpc>
              <a:buFont typeface="Arial" panose="020B0604020202020204" pitchFamily="34" charset="0"/>
              <a:buChar char="•"/>
            </a:pPr>
            <a:r>
              <a:rPr lang="tr-TR" altLang="tr-TR" sz="2400" dirty="0" smtClean="0"/>
              <a:t> </a:t>
            </a:r>
            <a:r>
              <a:rPr lang="tr-TR" altLang="tr-TR" sz="2400" dirty="0"/>
              <a:t>Örneğin: Avrupa Birliği (AB) ,  daha sonra AB denebilir</a:t>
            </a:r>
            <a:r>
              <a:rPr lang="tr-TR" altLang="tr-TR" sz="2400" dirty="0" smtClean="0"/>
              <a:t>.</a:t>
            </a:r>
          </a:p>
          <a:p>
            <a:pPr marL="342900" indent="-342900">
              <a:lnSpc>
                <a:spcPct val="80000"/>
              </a:lnSpc>
              <a:buFont typeface="Arial" panose="020B0604020202020204" pitchFamily="34" charset="0"/>
              <a:buChar char="•"/>
            </a:pPr>
            <a:r>
              <a:rPr lang="tr-TR" sz="2400" dirty="0" smtClean="0"/>
              <a:t>Yükseköğretim Kurulu Başkanlığı (YÖK), gibi.</a:t>
            </a:r>
            <a:endParaRPr lang="tr-TR" sz="2400" dirty="0"/>
          </a:p>
        </p:txBody>
      </p:sp>
    </p:spTree>
    <p:extLst>
      <p:ext uri="{BB962C8B-B14F-4D97-AF65-F5344CB8AC3E}">
        <p14:creationId xmlns:p14="http://schemas.microsoft.com/office/powerpoint/2010/main" val="509041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defRPr/>
            </a:pPr>
            <a:r>
              <a:rPr lang="tr-TR" sz="2400" b="1" dirty="0" smtClean="0">
                <a:solidFill>
                  <a:srgbClr val="FFC000"/>
                </a:solidFill>
              </a:rPr>
              <a:t>METİN SONU</a:t>
            </a:r>
            <a:endParaRPr lang="tr-TR"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151263" y="1707615"/>
            <a:ext cx="7111388" cy="3139321"/>
          </a:xfrm>
          <a:prstGeom prst="rect">
            <a:avLst/>
          </a:prstGeom>
        </p:spPr>
        <p:txBody>
          <a:bodyPr wrap="square">
            <a:spAutoFit/>
          </a:bodyPr>
          <a:lstStyle/>
          <a:p>
            <a:pPr algn="ctr">
              <a:lnSpc>
                <a:spcPct val="95000"/>
              </a:lnSpc>
              <a:defRPr/>
            </a:pPr>
            <a:r>
              <a:rPr lang="en-US" b="1" dirty="0">
                <a:solidFill>
                  <a:srgbClr val="0066FF"/>
                </a:solidFill>
                <a:latin typeface="Franklin Gothic Book" pitchFamily="34" charset="0"/>
              </a:rPr>
              <a:t>Alt </a:t>
            </a:r>
            <a:r>
              <a:rPr lang="tr-TR" b="1" dirty="0" smtClean="0">
                <a:solidFill>
                  <a:srgbClr val="0066FF"/>
                </a:solidFill>
                <a:latin typeface="Franklin Gothic Book" pitchFamily="34" charset="0"/>
              </a:rPr>
              <a:t>makama yazılan yazılar</a:t>
            </a:r>
            <a:r>
              <a:rPr lang="tr-TR" dirty="0" smtClean="0">
                <a:solidFill>
                  <a:srgbClr val="000000"/>
                </a:solidFill>
                <a:latin typeface="Franklin Gothic Book" pitchFamily="34" charset="0"/>
              </a:rPr>
              <a:t> </a:t>
            </a:r>
            <a:endParaRPr lang="tr-TR" sz="1200" dirty="0" smtClean="0">
              <a:latin typeface="Times New Roman" pitchFamily="18" charset="0"/>
            </a:endParaRPr>
          </a:p>
          <a:p>
            <a:pPr algn="ctr">
              <a:lnSpc>
                <a:spcPct val="95000"/>
              </a:lnSpc>
              <a:defRPr/>
            </a:pPr>
            <a:r>
              <a:rPr lang="en-US" sz="3600" b="1" dirty="0" smtClean="0">
                <a:solidFill>
                  <a:srgbClr val="FF3300"/>
                </a:solidFill>
                <a:latin typeface="Franklin Gothic Book" pitchFamily="34" charset="0"/>
              </a:rPr>
              <a:t>“ </a:t>
            </a:r>
            <a:r>
              <a:rPr lang="en-US" sz="3600" b="1" dirty="0">
                <a:solidFill>
                  <a:srgbClr val="FF3300"/>
                </a:solidFill>
                <a:latin typeface="Franklin Gothic Book" pitchFamily="34" charset="0"/>
              </a:rPr>
              <a:t>Rica </a:t>
            </a:r>
            <a:r>
              <a:rPr lang="en-US" sz="3600" b="1" dirty="0" err="1">
                <a:solidFill>
                  <a:srgbClr val="FF3300"/>
                </a:solidFill>
                <a:latin typeface="Franklin Gothic Book" pitchFamily="34" charset="0"/>
              </a:rPr>
              <a:t>ederim</a:t>
            </a:r>
            <a:r>
              <a:rPr lang="en-US" sz="3600" b="1" dirty="0">
                <a:solidFill>
                  <a:srgbClr val="FF3300"/>
                </a:solidFill>
                <a:latin typeface="Franklin Gothic Book" pitchFamily="34" charset="0"/>
              </a:rPr>
              <a:t>”</a:t>
            </a:r>
          </a:p>
          <a:p>
            <a:pPr>
              <a:lnSpc>
                <a:spcPct val="90000"/>
              </a:lnSpc>
              <a:buFont typeface="Wingdings 2"/>
              <a:buChar char=""/>
              <a:defRPr/>
            </a:pPr>
            <a:r>
              <a:rPr lang="tr-TR" dirty="0"/>
              <a:t>Bilgilerinizi rica </a:t>
            </a:r>
            <a:r>
              <a:rPr lang="tr-TR" dirty="0" smtClean="0"/>
              <a:t>ederim.</a:t>
            </a:r>
            <a:endParaRPr lang="tr-TR" dirty="0"/>
          </a:p>
          <a:p>
            <a:pPr>
              <a:lnSpc>
                <a:spcPct val="90000"/>
              </a:lnSpc>
              <a:buFont typeface="Wingdings 2"/>
              <a:buChar char=""/>
              <a:defRPr/>
            </a:pPr>
            <a:r>
              <a:rPr lang="tr-TR" dirty="0"/>
              <a:t>Gereğini rica ederim</a:t>
            </a:r>
            <a:r>
              <a:rPr lang="tr-TR" dirty="0" smtClean="0"/>
              <a:t>.</a:t>
            </a:r>
          </a:p>
          <a:p>
            <a:pPr>
              <a:lnSpc>
                <a:spcPct val="90000"/>
              </a:lnSpc>
              <a:defRPr/>
            </a:pPr>
            <a:endParaRPr lang="tr-TR" dirty="0"/>
          </a:p>
          <a:p>
            <a:pPr algn="ctr">
              <a:lnSpc>
                <a:spcPct val="95000"/>
              </a:lnSpc>
              <a:defRPr/>
            </a:pPr>
            <a:r>
              <a:rPr lang="tr-TR" b="1" dirty="0" smtClean="0">
                <a:solidFill>
                  <a:srgbClr val="0066FF"/>
                </a:solidFill>
                <a:latin typeface="Franklin Gothic Book" pitchFamily="34" charset="0"/>
              </a:rPr>
              <a:t>Üst ve aynı düzey makamlara yazılan yazılar</a:t>
            </a:r>
            <a:r>
              <a:rPr lang="tr-TR" dirty="0" smtClean="0">
                <a:solidFill>
                  <a:srgbClr val="0066FF"/>
                </a:solidFill>
                <a:latin typeface="Franklin Gothic Book" pitchFamily="34" charset="0"/>
              </a:rPr>
              <a:t> </a:t>
            </a:r>
            <a:endParaRPr lang="tr-TR" dirty="0" smtClean="0">
              <a:latin typeface="Times New Roman" pitchFamily="18" charset="0"/>
            </a:endParaRPr>
          </a:p>
          <a:p>
            <a:pPr algn="ctr">
              <a:lnSpc>
                <a:spcPct val="95000"/>
              </a:lnSpc>
              <a:defRPr/>
            </a:pPr>
            <a:r>
              <a:rPr lang="tr-TR" sz="3600" b="1" dirty="0" smtClean="0">
                <a:solidFill>
                  <a:srgbClr val="FF3300"/>
                </a:solidFill>
                <a:latin typeface="Franklin Gothic Book" pitchFamily="34" charset="0"/>
              </a:rPr>
              <a:t>“Arz ederim”</a:t>
            </a:r>
          </a:p>
          <a:p>
            <a:pPr>
              <a:lnSpc>
                <a:spcPct val="90000"/>
              </a:lnSpc>
              <a:buFont typeface="Wingdings 2"/>
              <a:buChar char=""/>
              <a:defRPr/>
            </a:pPr>
            <a:r>
              <a:rPr lang="tr-TR" dirty="0" smtClean="0"/>
              <a:t>Bilgilerinize </a:t>
            </a:r>
            <a:r>
              <a:rPr lang="tr-TR" dirty="0"/>
              <a:t>arz ederim.</a:t>
            </a:r>
          </a:p>
          <a:p>
            <a:pPr>
              <a:lnSpc>
                <a:spcPct val="90000"/>
              </a:lnSpc>
              <a:buFont typeface="Wingdings 2"/>
              <a:buChar char=""/>
              <a:defRPr/>
            </a:pPr>
            <a:r>
              <a:rPr lang="tr-TR" dirty="0"/>
              <a:t>Gereğini arz ederim.</a:t>
            </a:r>
          </a:p>
          <a:p>
            <a:pPr>
              <a:lnSpc>
                <a:spcPct val="80000"/>
              </a:lnSpc>
              <a:defRPr/>
            </a:pPr>
            <a:endParaRPr lang="tr-TR" dirty="0"/>
          </a:p>
        </p:txBody>
      </p:sp>
    </p:spTree>
    <p:extLst>
      <p:ext uri="{BB962C8B-B14F-4D97-AF65-F5344CB8AC3E}">
        <p14:creationId xmlns:p14="http://schemas.microsoft.com/office/powerpoint/2010/main" val="3000669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defRPr/>
            </a:pPr>
            <a:r>
              <a:rPr lang="tr-TR" sz="2400" b="1" dirty="0">
                <a:solidFill>
                  <a:srgbClr val="FFC000"/>
                </a:solidFill>
              </a:rPr>
              <a:t>METİN SONU</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65672" y="2023343"/>
            <a:ext cx="7353759" cy="3804118"/>
          </a:xfrm>
          <a:prstGeom prst="rect">
            <a:avLst/>
          </a:prstGeom>
        </p:spPr>
        <p:txBody>
          <a:bodyPr wrap="square">
            <a:spAutoFit/>
          </a:bodyPr>
          <a:lstStyle/>
          <a:p>
            <a:pPr algn="ctr">
              <a:lnSpc>
                <a:spcPct val="95000"/>
              </a:lnSpc>
              <a:spcBef>
                <a:spcPct val="0"/>
              </a:spcBef>
              <a:defRPr/>
            </a:pPr>
            <a:r>
              <a:rPr lang="tr-TR" b="1" dirty="0" smtClean="0">
                <a:solidFill>
                  <a:srgbClr val="0066FF"/>
                </a:solidFill>
              </a:rPr>
              <a:t>Üst ve alt makamlara dağıtımlı olarak</a:t>
            </a:r>
            <a:endParaRPr lang="tr-TR" dirty="0" smtClean="0"/>
          </a:p>
          <a:p>
            <a:pPr algn="ctr">
              <a:lnSpc>
                <a:spcPct val="95000"/>
              </a:lnSpc>
              <a:spcBef>
                <a:spcPct val="0"/>
              </a:spcBef>
              <a:defRPr/>
            </a:pPr>
            <a:r>
              <a:rPr lang="tr-TR" b="1" dirty="0" smtClean="0">
                <a:solidFill>
                  <a:srgbClr val="0066FF"/>
                </a:solidFill>
              </a:rPr>
              <a:t>yazılan yazılar.</a:t>
            </a:r>
            <a:endParaRPr lang="tr-TR" dirty="0" smtClean="0"/>
          </a:p>
          <a:p>
            <a:pPr algn="ctr">
              <a:lnSpc>
                <a:spcPct val="95000"/>
              </a:lnSpc>
              <a:buNone/>
              <a:defRPr/>
            </a:pPr>
            <a:r>
              <a:rPr lang="en-US" sz="3600" b="1" dirty="0" smtClean="0">
                <a:solidFill>
                  <a:srgbClr val="FF3300"/>
                </a:solidFill>
                <a:latin typeface="Franklin Gothic Book" pitchFamily="34" charset="0"/>
              </a:rPr>
              <a:t>“</a:t>
            </a:r>
            <a:r>
              <a:rPr lang="en-US" sz="3600" b="1" dirty="0" err="1">
                <a:solidFill>
                  <a:srgbClr val="FF3300"/>
                </a:solidFill>
                <a:latin typeface="Franklin Gothic Book" pitchFamily="34" charset="0"/>
              </a:rPr>
              <a:t>Arz</a:t>
            </a:r>
            <a:r>
              <a:rPr lang="en-US" sz="3600" b="1" dirty="0">
                <a:solidFill>
                  <a:srgbClr val="FF3300"/>
                </a:solidFill>
                <a:latin typeface="Franklin Gothic Book" pitchFamily="34" charset="0"/>
              </a:rPr>
              <a:t> </a:t>
            </a:r>
            <a:r>
              <a:rPr lang="en-US" sz="3600" b="1" dirty="0" err="1">
                <a:solidFill>
                  <a:srgbClr val="FF3300"/>
                </a:solidFill>
                <a:latin typeface="Franklin Gothic Book" pitchFamily="34" charset="0"/>
              </a:rPr>
              <a:t>ve</a:t>
            </a:r>
            <a:r>
              <a:rPr lang="en-US" sz="3600" b="1" dirty="0">
                <a:solidFill>
                  <a:srgbClr val="FF3300"/>
                </a:solidFill>
                <a:latin typeface="Franklin Gothic Book" pitchFamily="34" charset="0"/>
              </a:rPr>
              <a:t> </a:t>
            </a:r>
            <a:r>
              <a:rPr lang="en-US" sz="3600" b="1" dirty="0" err="1">
                <a:solidFill>
                  <a:srgbClr val="FF3300"/>
                </a:solidFill>
                <a:latin typeface="Franklin Gothic Book" pitchFamily="34" charset="0"/>
              </a:rPr>
              <a:t>rica</a:t>
            </a:r>
            <a:r>
              <a:rPr lang="en-US" sz="3600" b="1" dirty="0">
                <a:solidFill>
                  <a:srgbClr val="FF3300"/>
                </a:solidFill>
                <a:latin typeface="Franklin Gothic Book" pitchFamily="34" charset="0"/>
              </a:rPr>
              <a:t> </a:t>
            </a:r>
            <a:r>
              <a:rPr lang="en-US" sz="3600" b="1" dirty="0" err="1">
                <a:solidFill>
                  <a:srgbClr val="FF3300"/>
                </a:solidFill>
                <a:latin typeface="Franklin Gothic Book" pitchFamily="34" charset="0"/>
              </a:rPr>
              <a:t>ederim</a:t>
            </a:r>
            <a:r>
              <a:rPr lang="en-US" sz="3600" b="1" dirty="0">
                <a:solidFill>
                  <a:srgbClr val="FF3300"/>
                </a:solidFill>
                <a:latin typeface="Franklin Gothic Book" pitchFamily="34" charset="0"/>
              </a:rPr>
              <a:t>”</a:t>
            </a:r>
            <a:endParaRPr lang="tr-TR" sz="3600" b="1" dirty="0">
              <a:solidFill>
                <a:srgbClr val="FF3300"/>
              </a:solidFill>
              <a:latin typeface="Franklin Gothic Book" pitchFamily="34" charset="0"/>
            </a:endParaRPr>
          </a:p>
          <a:p>
            <a:pPr>
              <a:lnSpc>
                <a:spcPct val="80000"/>
              </a:lnSpc>
              <a:buFontTx/>
              <a:buChar char="-"/>
              <a:defRPr/>
            </a:pPr>
            <a:r>
              <a:rPr lang="tr-TR" sz="2400" dirty="0"/>
              <a:t>Bilgilerinizi ve gereğini arz ve rica ederim.</a:t>
            </a:r>
          </a:p>
          <a:p>
            <a:pPr>
              <a:lnSpc>
                <a:spcPct val="80000"/>
              </a:lnSpc>
              <a:buFontTx/>
              <a:buChar char="-"/>
              <a:defRPr/>
            </a:pPr>
            <a:r>
              <a:rPr lang="tr-TR" sz="2400" dirty="0"/>
              <a:t>Gereğini arz ve rica ederim.</a:t>
            </a:r>
          </a:p>
          <a:p>
            <a:pPr>
              <a:lnSpc>
                <a:spcPct val="80000"/>
              </a:lnSpc>
              <a:buFontTx/>
              <a:buChar char="-"/>
              <a:defRPr/>
            </a:pPr>
            <a:r>
              <a:rPr lang="tr-TR" sz="2400" dirty="0"/>
              <a:t>Bilgilerinizi arz ve rica ederim.</a:t>
            </a:r>
          </a:p>
          <a:p>
            <a:pPr>
              <a:lnSpc>
                <a:spcPct val="80000"/>
              </a:lnSpc>
              <a:buFontTx/>
              <a:buChar char="-"/>
              <a:defRPr/>
            </a:pPr>
            <a:r>
              <a:rPr lang="tr-TR" sz="2400" dirty="0"/>
              <a:t>Gereğini rica ve bilgilerinize arz ederim</a:t>
            </a:r>
            <a:r>
              <a:rPr lang="tr-TR" sz="2400" dirty="0" smtClean="0"/>
              <a:t>.</a:t>
            </a:r>
          </a:p>
          <a:p>
            <a:pPr>
              <a:lnSpc>
                <a:spcPct val="80000"/>
              </a:lnSpc>
              <a:defRPr/>
            </a:pPr>
            <a:endParaRPr lang="tr-TR" sz="2400" dirty="0"/>
          </a:p>
          <a:p>
            <a:pPr>
              <a:lnSpc>
                <a:spcPct val="80000"/>
              </a:lnSpc>
              <a:defRPr/>
            </a:pPr>
            <a:r>
              <a:rPr lang="tr-TR" sz="2400" dirty="0"/>
              <a:t>Olarak tamamlanır.</a:t>
            </a:r>
          </a:p>
          <a:p>
            <a:pPr>
              <a:lnSpc>
                <a:spcPct val="80000"/>
              </a:lnSpc>
              <a:defRPr/>
            </a:pPr>
            <a:r>
              <a:rPr lang="tr-TR" sz="2400" u="sng" dirty="0">
                <a:solidFill>
                  <a:srgbClr val="FF0000"/>
                </a:solidFill>
              </a:rPr>
              <a:t>DAĞITIM:</a:t>
            </a:r>
          </a:p>
          <a:p>
            <a:pPr>
              <a:lnSpc>
                <a:spcPct val="80000"/>
              </a:lnSpc>
              <a:defRPr/>
            </a:pPr>
            <a:r>
              <a:rPr lang="tr-TR" sz="2400" dirty="0">
                <a:solidFill>
                  <a:srgbClr val="FF0000"/>
                </a:solidFill>
              </a:rPr>
              <a:t>Bilgi:                                               </a:t>
            </a:r>
            <a:r>
              <a:rPr lang="tr-TR" sz="2400" dirty="0" smtClean="0">
                <a:solidFill>
                  <a:srgbClr val="FF0000"/>
                </a:solidFill>
              </a:rPr>
              <a:t>         Gereği</a:t>
            </a:r>
            <a:r>
              <a:rPr lang="tr-TR" sz="2400" dirty="0">
                <a:solidFill>
                  <a:srgbClr val="FF0000"/>
                </a:solidFill>
              </a:rPr>
              <a:t>:</a:t>
            </a:r>
          </a:p>
          <a:p>
            <a:pPr>
              <a:lnSpc>
                <a:spcPct val="80000"/>
              </a:lnSpc>
              <a:defRPr/>
            </a:pPr>
            <a:r>
              <a:rPr lang="tr-TR" sz="2400" dirty="0" smtClean="0">
                <a:solidFill>
                  <a:srgbClr val="FF0000"/>
                </a:solidFill>
              </a:rPr>
              <a:t>- Kurum </a:t>
            </a:r>
            <a:r>
              <a:rPr lang="tr-TR" sz="2400" dirty="0">
                <a:solidFill>
                  <a:srgbClr val="FF0000"/>
                </a:solidFill>
              </a:rPr>
              <a:t>adı					</a:t>
            </a:r>
            <a:r>
              <a:rPr lang="tr-TR" sz="2400" dirty="0" smtClean="0">
                <a:solidFill>
                  <a:srgbClr val="FF0000"/>
                </a:solidFill>
              </a:rPr>
              <a:t>            - Kurum </a:t>
            </a:r>
            <a:r>
              <a:rPr lang="tr-TR" sz="2400" dirty="0">
                <a:solidFill>
                  <a:srgbClr val="FF0000"/>
                </a:solidFill>
              </a:rPr>
              <a:t>adı</a:t>
            </a:r>
          </a:p>
        </p:txBody>
      </p:sp>
    </p:spTree>
    <p:extLst>
      <p:ext uri="{BB962C8B-B14F-4D97-AF65-F5344CB8AC3E}">
        <p14:creationId xmlns:p14="http://schemas.microsoft.com/office/powerpoint/2010/main" val="780034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24732"/>
          </a:xfrm>
          <a:prstGeom prst="rect">
            <a:avLst/>
          </a:prstGeom>
          <a:noFill/>
        </p:spPr>
        <p:txBody>
          <a:bodyPr wrap="square" rtlCol="0">
            <a:spAutoFit/>
          </a:bodyPr>
          <a:lstStyle/>
          <a:p>
            <a:pPr>
              <a:lnSpc>
                <a:spcPct val="90000"/>
              </a:lnSpc>
              <a:defRPr/>
            </a:pPr>
            <a:r>
              <a:rPr lang="tr-TR" sz="2400" b="1" dirty="0">
                <a:solidFill>
                  <a:srgbClr val="FFC000"/>
                </a:solidFill>
              </a:rPr>
              <a:t>METİN SONU</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286000" y="1355075"/>
            <a:ext cx="5921566" cy="4875181"/>
          </a:xfrm>
          <a:prstGeom prst="rect">
            <a:avLst/>
          </a:prstGeom>
        </p:spPr>
        <p:txBody>
          <a:bodyPr wrap="square">
            <a:spAutoFit/>
          </a:bodyPr>
          <a:lstStyle/>
          <a:p>
            <a:pPr>
              <a:lnSpc>
                <a:spcPct val="90000"/>
              </a:lnSpc>
              <a:buFont typeface="Wingdings 2"/>
              <a:buChar char=""/>
              <a:defRPr/>
            </a:pPr>
            <a:endParaRPr lang="tr-TR" sz="1600" dirty="0">
              <a:solidFill>
                <a:schemeClr val="accent2"/>
              </a:solidFill>
            </a:endParaRPr>
          </a:p>
          <a:p>
            <a:pPr algn="ctr">
              <a:lnSpc>
                <a:spcPct val="95000"/>
              </a:lnSpc>
              <a:spcBef>
                <a:spcPct val="0"/>
              </a:spcBef>
              <a:defRPr/>
            </a:pPr>
            <a:r>
              <a:rPr lang="tr-TR" sz="2400" b="1" dirty="0">
                <a:solidFill>
                  <a:srgbClr val="0066FF"/>
                </a:solidFill>
              </a:rPr>
              <a:t>Gerçek kişilere muhatap yazışmalarda</a:t>
            </a:r>
          </a:p>
          <a:p>
            <a:pPr algn="ctr">
              <a:lnSpc>
                <a:spcPct val="95000"/>
              </a:lnSpc>
              <a:spcBef>
                <a:spcPct val="0"/>
              </a:spcBef>
              <a:defRPr/>
            </a:pPr>
            <a:endParaRPr lang="tr-TR" sz="2400" b="1" dirty="0">
              <a:solidFill>
                <a:srgbClr val="0066FF"/>
              </a:solidFill>
            </a:endParaRPr>
          </a:p>
          <a:p>
            <a:pPr algn="ctr">
              <a:lnSpc>
                <a:spcPct val="95000"/>
              </a:lnSpc>
              <a:spcBef>
                <a:spcPct val="0"/>
              </a:spcBef>
              <a:defRPr/>
            </a:pPr>
            <a:r>
              <a:rPr lang="en-US" sz="2400" b="1" dirty="0">
                <a:solidFill>
                  <a:srgbClr val="FF0000"/>
                </a:solidFill>
              </a:rPr>
              <a:t>“</a:t>
            </a:r>
            <a:r>
              <a:rPr lang="tr-TR" sz="2400" b="1" dirty="0">
                <a:solidFill>
                  <a:srgbClr val="FF0000"/>
                </a:solidFill>
              </a:rPr>
              <a:t>Saygılarımla</a:t>
            </a:r>
            <a:r>
              <a:rPr lang="en-US" sz="2400" b="1" dirty="0">
                <a:solidFill>
                  <a:srgbClr val="FF0000"/>
                </a:solidFill>
              </a:rPr>
              <a:t>” </a:t>
            </a:r>
            <a:endParaRPr lang="tr-TR" sz="2400" b="1" dirty="0">
              <a:solidFill>
                <a:srgbClr val="FF0000"/>
              </a:solidFill>
            </a:endParaRPr>
          </a:p>
          <a:p>
            <a:pPr algn="ctr">
              <a:lnSpc>
                <a:spcPct val="95000"/>
              </a:lnSpc>
              <a:spcBef>
                <a:spcPct val="0"/>
              </a:spcBef>
              <a:defRPr/>
            </a:pPr>
            <a:endParaRPr lang="tr-TR" sz="2400" b="1" dirty="0">
              <a:solidFill>
                <a:srgbClr val="FF0000"/>
              </a:solidFill>
            </a:endParaRPr>
          </a:p>
          <a:p>
            <a:pPr algn="ctr">
              <a:lnSpc>
                <a:spcPct val="95000"/>
              </a:lnSpc>
              <a:spcBef>
                <a:spcPct val="0"/>
              </a:spcBef>
              <a:defRPr/>
            </a:pPr>
            <a:r>
              <a:rPr lang="tr-TR" sz="2400" b="1" dirty="0">
                <a:solidFill>
                  <a:srgbClr val="FF0000"/>
                </a:solidFill>
              </a:rPr>
              <a:t>“İyi dileklerimle”</a:t>
            </a:r>
          </a:p>
          <a:p>
            <a:pPr algn="ctr">
              <a:lnSpc>
                <a:spcPct val="95000"/>
              </a:lnSpc>
              <a:spcBef>
                <a:spcPct val="0"/>
              </a:spcBef>
              <a:defRPr/>
            </a:pPr>
            <a:endParaRPr lang="tr-TR" sz="2400" b="1" dirty="0">
              <a:solidFill>
                <a:srgbClr val="FF0000"/>
              </a:solidFill>
            </a:endParaRPr>
          </a:p>
          <a:p>
            <a:pPr algn="ctr">
              <a:lnSpc>
                <a:spcPct val="95000"/>
              </a:lnSpc>
              <a:spcBef>
                <a:spcPct val="0"/>
              </a:spcBef>
              <a:defRPr/>
            </a:pPr>
            <a:r>
              <a:rPr lang="tr-TR" sz="2400" b="1" dirty="0">
                <a:solidFill>
                  <a:srgbClr val="FF0000"/>
                </a:solidFill>
              </a:rPr>
              <a:t>“Bilgilerinize sunulur”</a:t>
            </a:r>
          </a:p>
          <a:p>
            <a:pPr algn="ctr">
              <a:lnSpc>
                <a:spcPct val="95000"/>
              </a:lnSpc>
              <a:spcBef>
                <a:spcPct val="0"/>
              </a:spcBef>
              <a:defRPr/>
            </a:pPr>
            <a:endParaRPr lang="tr-TR" sz="2400" b="1" dirty="0" smtClean="0">
              <a:solidFill>
                <a:srgbClr val="0066FF"/>
              </a:solidFill>
            </a:endParaRPr>
          </a:p>
          <a:p>
            <a:pPr>
              <a:lnSpc>
                <a:spcPct val="95000"/>
              </a:lnSpc>
              <a:spcBef>
                <a:spcPct val="0"/>
              </a:spcBef>
              <a:defRPr/>
            </a:pPr>
            <a:r>
              <a:rPr lang="tr-TR" sz="2400" b="1" dirty="0" smtClean="0"/>
              <a:t>Gereğini saygılarımla arz ederim.</a:t>
            </a:r>
          </a:p>
          <a:p>
            <a:pPr>
              <a:lnSpc>
                <a:spcPct val="95000"/>
              </a:lnSpc>
              <a:spcBef>
                <a:spcPct val="0"/>
              </a:spcBef>
              <a:defRPr/>
            </a:pPr>
            <a:r>
              <a:rPr lang="tr-TR" sz="2400" b="1" dirty="0" smtClean="0"/>
              <a:t>Bilgilerinizi saygılarımla rica ederim.</a:t>
            </a:r>
          </a:p>
          <a:p>
            <a:pPr>
              <a:lnSpc>
                <a:spcPct val="95000"/>
              </a:lnSpc>
              <a:spcBef>
                <a:spcPct val="0"/>
              </a:spcBef>
              <a:defRPr/>
            </a:pPr>
            <a:r>
              <a:rPr lang="tr-TR" sz="2400" b="1" dirty="0" smtClean="0"/>
              <a:t>Bilgilerinizi rica ederim. Saygılarımla.</a:t>
            </a:r>
            <a:endParaRPr lang="tr-TR" sz="2400" b="1" dirty="0"/>
          </a:p>
          <a:p>
            <a:pPr algn="ctr">
              <a:lnSpc>
                <a:spcPct val="95000"/>
              </a:lnSpc>
              <a:spcBef>
                <a:spcPct val="0"/>
              </a:spcBef>
              <a:defRPr/>
            </a:pPr>
            <a:endParaRPr lang="tr-TR" sz="2400" b="1" dirty="0" smtClean="0">
              <a:solidFill>
                <a:srgbClr val="0066FF"/>
              </a:solidFill>
            </a:endParaRPr>
          </a:p>
          <a:p>
            <a:pPr algn="ctr">
              <a:lnSpc>
                <a:spcPct val="95000"/>
              </a:lnSpc>
              <a:spcBef>
                <a:spcPct val="0"/>
              </a:spcBef>
              <a:defRPr/>
            </a:pPr>
            <a:r>
              <a:rPr lang="tr-TR" sz="2400" b="1" dirty="0" smtClean="0">
                <a:solidFill>
                  <a:srgbClr val="0066FF"/>
                </a:solidFill>
              </a:rPr>
              <a:t>İbareleriyle </a:t>
            </a:r>
            <a:r>
              <a:rPr lang="tr-TR" sz="2400" b="1" dirty="0">
                <a:solidFill>
                  <a:srgbClr val="0066FF"/>
                </a:solidFill>
              </a:rPr>
              <a:t>bitirilebilir.</a:t>
            </a:r>
            <a:endParaRPr lang="en-US" sz="2400" b="1" dirty="0">
              <a:solidFill>
                <a:srgbClr val="0066FF"/>
              </a:solidFill>
            </a:endParaRPr>
          </a:p>
        </p:txBody>
      </p:sp>
    </p:spTree>
    <p:extLst>
      <p:ext uri="{BB962C8B-B14F-4D97-AF65-F5344CB8AC3E}">
        <p14:creationId xmlns:p14="http://schemas.microsoft.com/office/powerpoint/2010/main" val="10383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395173"/>
          </a:xfrm>
          <a:prstGeom prst="rect">
            <a:avLst/>
          </a:prstGeom>
          <a:noFill/>
        </p:spPr>
        <p:txBody>
          <a:bodyPr wrap="square" rtlCol="0">
            <a:spAutoFit/>
          </a:bodyPr>
          <a:lstStyle/>
          <a:p>
            <a:pPr>
              <a:lnSpc>
                <a:spcPct val="80000"/>
              </a:lnSpc>
              <a:defRPr/>
            </a:pPr>
            <a:r>
              <a:rPr lang="tr-TR" sz="2400" b="1" dirty="0">
                <a:solidFill>
                  <a:srgbClr val="FFC000"/>
                </a:solidFill>
              </a:rPr>
              <a:t>İMZA</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875840" y="1388125"/>
            <a:ext cx="7937654" cy="4228850"/>
          </a:xfrm>
          <a:prstGeom prst="rect">
            <a:avLst/>
          </a:prstGeom>
        </p:spPr>
        <p:txBody>
          <a:bodyPr wrap="square">
            <a:spAutoFit/>
          </a:bodyPr>
          <a:lstStyle/>
          <a:p>
            <a:pPr marL="342900" indent="-342900">
              <a:lnSpc>
                <a:spcPct val="80000"/>
              </a:lnSpc>
              <a:buFont typeface="Arial" panose="020B0604020202020204" pitchFamily="34" charset="0"/>
              <a:buChar char="•"/>
            </a:pPr>
            <a:r>
              <a:rPr lang="tr-TR" altLang="tr-TR" sz="2400" dirty="0"/>
              <a:t>Metnin bitiminden itibaren </a:t>
            </a:r>
            <a:r>
              <a:rPr lang="tr-TR" altLang="tr-TR" sz="2400" b="1" u="sng" dirty="0">
                <a:solidFill>
                  <a:srgbClr val="FF0000"/>
                </a:solidFill>
              </a:rPr>
              <a:t>iki-dört aralık </a:t>
            </a:r>
            <a:r>
              <a:rPr lang="tr-TR" altLang="tr-TR" sz="2400" dirty="0"/>
              <a:t>boşluk bırakılır.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Makam sahibinin </a:t>
            </a:r>
            <a:r>
              <a:rPr lang="tr-TR" altLang="tr-TR" sz="2400" b="1" dirty="0">
                <a:solidFill>
                  <a:srgbClr val="FF0000"/>
                </a:solidFill>
              </a:rPr>
              <a:t>adı- soyadı </a:t>
            </a:r>
            <a:r>
              <a:rPr lang="tr-TR" altLang="tr-TR" sz="2400" dirty="0"/>
              <a:t>ve </a:t>
            </a:r>
            <a:r>
              <a:rPr lang="tr-TR" altLang="tr-TR" sz="2400" b="1" dirty="0">
                <a:solidFill>
                  <a:srgbClr val="FF0000"/>
                </a:solidFill>
              </a:rPr>
              <a:t>unvanı</a:t>
            </a:r>
            <a:r>
              <a:rPr lang="tr-TR" altLang="tr-TR" sz="2400" dirty="0"/>
              <a:t> yazı alanının en sağına </a:t>
            </a:r>
            <a:r>
              <a:rPr lang="tr-TR" altLang="tr-TR" sz="2400" b="1" dirty="0">
                <a:solidFill>
                  <a:srgbClr val="FF0000"/>
                </a:solidFill>
              </a:rPr>
              <a:t>ortalanarak</a:t>
            </a:r>
            <a:r>
              <a:rPr lang="tr-TR" altLang="tr-TR" sz="2400" dirty="0"/>
              <a:t> yazılır.</a:t>
            </a:r>
          </a:p>
          <a:p>
            <a:pPr>
              <a:lnSpc>
                <a:spcPct val="80000"/>
              </a:lnSpc>
            </a:pPr>
            <a:r>
              <a:rPr lang="tr-TR" altLang="tr-TR" sz="2400" dirty="0"/>
              <a:t> </a:t>
            </a:r>
          </a:p>
          <a:p>
            <a:pPr marL="342900" indent="-342900">
              <a:lnSpc>
                <a:spcPct val="80000"/>
              </a:lnSpc>
              <a:buFont typeface="Arial" panose="020B0604020202020204" pitchFamily="34" charset="0"/>
              <a:buChar char="•"/>
            </a:pPr>
            <a:r>
              <a:rPr lang="tr-TR" altLang="tr-TR" sz="2400" dirty="0"/>
              <a:t>İmza,  ad ve soyadın üzerinde bırakılan boşluğa atılır.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İmzalayanın adı </a:t>
            </a:r>
            <a:r>
              <a:rPr lang="tr-TR" altLang="tr-TR" sz="2400" b="1" dirty="0">
                <a:solidFill>
                  <a:srgbClr val="FF0000"/>
                </a:solidFill>
              </a:rPr>
              <a:t>ilk harf </a:t>
            </a:r>
            <a:r>
              <a:rPr lang="tr-TR" altLang="tr-TR" sz="2400" dirty="0"/>
              <a:t>büyük olmak üzere küçük </a:t>
            </a:r>
            <a:r>
              <a:rPr lang="tr-TR" altLang="tr-TR" sz="2400" b="1" u="sng" dirty="0">
                <a:solidFill>
                  <a:srgbClr val="FF0000"/>
                </a:solidFill>
              </a:rPr>
              <a:t>soyadı büyük harflerle </a:t>
            </a:r>
            <a:r>
              <a:rPr lang="tr-TR" altLang="tr-TR" sz="2400" dirty="0"/>
              <a:t>yazılır.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solidFill>
                  <a:srgbClr val="FF0000"/>
                </a:solidFill>
              </a:rPr>
              <a:t>Unvanlar ilk harf büyük diğerleri küçük harflerle </a:t>
            </a:r>
            <a:r>
              <a:rPr lang="tr-TR" altLang="tr-TR" sz="2400" dirty="0"/>
              <a:t>yazılır.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a:t>Akademik unvanlar </a:t>
            </a:r>
            <a:r>
              <a:rPr lang="tr-TR" altLang="tr-TR" sz="2400" dirty="0">
                <a:solidFill>
                  <a:srgbClr val="FF0000"/>
                </a:solidFill>
              </a:rPr>
              <a:t>ismin önüne küçük harflerle </a:t>
            </a:r>
            <a:r>
              <a:rPr lang="tr-TR" altLang="tr-TR" sz="2400" dirty="0"/>
              <a:t>ve </a:t>
            </a:r>
            <a:r>
              <a:rPr lang="tr-TR" altLang="tr-TR" sz="2400" dirty="0">
                <a:solidFill>
                  <a:srgbClr val="FF0000"/>
                </a:solidFill>
              </a:rPr>
              <a:t>kısaltarak</a:t>
            </a:r>
            <a:r>
              <a:rPr lang="tr-TR" altLang="tr-TR" sz="2400" dirty="0"/>
              <a:t> yazılır. (Prof. Dr</a:t>
            </a:r>
            <a:r>
              <a:rPr lang="tr-TR" altLang="tr-TR" sz="2400" dirty="0" smtClean="0"/>
              <a:t>.)   (Yrd. Doç. Dr.)</a:t>
            </a:r>
            <a:endParaRPr lang="tr-TR" altLang="tr-TR" sz="2400" dirty="0"/>
          </a:p>
        </p:txBody>
      </p:sp>
    </p:spTree>
    <p:extLst>
      <p:ext uri="{BB962C8B-B14F-4D97-AF65-F5344CB8AC3E}">
        <p14:creationId xmlns:p14="http://schemas.microsoft.com/office/powerpoint/2010/main" val="3095208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18649" y="383807"/>
            <a:ext cx="4045186" cy="395173"/>
          </a:xfrm>
          <a:prstGeom prst="rect">
            <a:avLst/>
          </a:prstGeom>
          <a:noFill/>
        </p:spPr>
        <p:txBody>
          <a:bodyPr wrap="square" rtlCol="0">
            <a:spAutoFit/>
          </a:bodyPr>
          <a:lstStyle/>
          <a:p>
            <a:pPr>
              <a:lnSpc>
                <a:spcPct val="80000"/>
              </a:lnSpc>
            </a:pPr>
            <a:r>
              <a:rPr lang="tr-TR" altLang="tr-TR" sz="2400" b="1" dirty="0" smtClean="0">
                <a:solidFill>
                  <a:srgbClr val="FFC000"/>
                </a:solidFill>
              </a:rPr>
              <a:t>İMZA ÖRNEK</a:t>
            </a:r>
            <a:endParaRPr lang="tr-TR" altLang="tr-TR"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140246" y="1277958"/>
            <a:ext cx="6858000" cy="3404009"/>
          </a:xfrm>
          <a:prstGeom prst="rect">
            <a:avLst/>
          </a:prstGeom>
        </p:spPr>
        <p:txBody>
          <a:bodyPr wrap="square">
            <a:spAutoFit/>
          </a:bodyPr>
          <a:lstStyle/>
          <a:p>
            <a:pPr>
              <a:lnSpc>
                <a:spcPct val="80000"/>
              </a:lnSpc>
              <a:defRPr/>
            </a:pPr>
            <a:r>
              <a:rPr lang="tr-TR" sz="1100" b="1" u="sng" dirty="0">
                <a:solidFill>
                  <a:srgbClr val="FF0000"/>
                </a:solidFill>
              </a:rPr>
              <a:t>ÖRNEK :</a:t>
            </a:r>
            <a:r>
              <a:rPr lang="tr-TR" sz="1100" dirty="0">
                <a:solidFill>
                  <a:srgbClr val="FF0000"/>
                </a:solidFill>
              </a:rPr>
              <a:t> </a:t>
            </a:r>
            <a:r>
              <a:rPr lang="tr-TR" sz="1100" b="1" dirty="0">
                <a:solidFill>
                  <a:srgbClr val="FF0000"/>
                </a:solidFill>
              </a:rPr>
              <a:t>(</a:t>
            </a:r>
            <a:r>
              <a:rPr lang="tr-TR" sz="1200" dirty="0"/>
              <a:t>Yetkili Makam</a:t>
            </a:r>
            <a:r>
              <a:rPr lang="tr-TR" sz="1100" b="1" dirty="0">
                <a:solidFill>
                  <a:srgbClr val="FF0000"/>
                </a:solidFill>
              </a:rPr>
              <a:t>)</a:t>
            </a:r>
            <a:endParaRPr lang="tr-TR" sz="1100" dirty="0">
              <a:solidFill>
                <a:srgbClr val="FF0000"/>
              </a:solidFill>
            </a:endParaRPr>
          </a:p>
          <a:p>
            <a:pPr algn="ctr">
              <a:lnSpc>
                <a:spcPct val="80000"/>
              </a:lnSpc>
              <a:defRPr/>
            </a:pPr>
            <a:r>
              <a:rPr lang="tr-TR" sz="1100" dirty="0">
                <a:solidFill>
                  <a:schemeClr val="accent2"/>
                </a:solidFill>
              </a:rPr>
              <a:t>	</a:t>
            </a:r>
          </a:p>
          <a:p>
            <a:pPr algn="ctr">
              <a:lnSpc>
                <a:spcPct val="80000"/>
              </a:lnSpc>
              <a:defRPr/>
            </a:pPr>
            <a:r>
              <a:rPr lang="tr-TR" sz="1100" b="1" dirty="0"/>
              <a:t>     </a:t>
            </a:r>
            <a:r>
              <a:rPr lang="tr-TR" sz="1100" b="1" dirty="0">
                <a:solidFill>
                  <a:schemeClr val="accent2"/>
                </a:solidFill>
              </a:rPr>
              <a:t>(İmza)</a:t>
            </a:r>
          </a:p>
          <a:p>
            <a:pPr algn="ctr">
              <a:lnSpc>
                <a:spcPct val="80000"/>
              </a:lnSpc>
              <a:defRPr/>
            </a:pPr>
            <a:r>
              <a:rPr lang="tr-TR" sz="1100" b="1" dirty="0"/>
              <a:t>	    </a:t>
            </a:r>
            <a:r>
              <a:rPr lang="tr-TR" b="1" dirty="0"/>
              <a:t>Prof. Dr. Cumhur ÇÖKMÜŞ</a:t>
            </a:r>
          </a:p>
          <a:p>
            <a:pPr algn="ctr">
              <a:lnSpc>
                <a:spcPct val="80000"/>
              </a:lnSpc>
              <a:defRPr/>
            </a:pPr>
            <a:r>
              <a:rPr lang="tr-TR" b="1" dirty="0"/>
              <a:t>	Rektör </a:t>
            </a:r>
          </a:p>
          <a:p>
            <a:pPr algn="ctr">
              <a:lnSpc>
                <a:spcPct val="80000"/>
              </a:lnSpc>
              <a:defRPr/>
            </a:pPr>
            <a:endParaRPr lang="tr-TR" sz="1100" b="1" u="sng" dirty="0">
              <a:solidFill>
                <a:schemeClr val="accent2"/>
              </a:solidFill>
            </a:endParaRPr>
          </a:p>
          <a:p>
            <a:pPr algn="ctr">
              <a:lnSpc>
                <a:spcPct val="80000"/>
              </a:lnSpc>
              <a:defRPr/>
            </a:pPr>
            <a:endParaRPr lang="tr-TR" sz="1100" b="1" u="sng" dirty="0">
              <a:solidFill>
                <a:schemeClr val="accent2"/>
              </a:solidFill>
            </a:endParaRPr>
          </a:p>
          <a:p>
            <a:pPr>
              <a:lnSpc>
                <a:spcPct val="80000"/>
              </a:lnSpc>
              <a:defRPr/>
            </a:pPr>
            <a:r>
              <a:rPr lang="tr-TR" sz="1100" b="1" u="sng" dirty="0">
                <a:solidFill>
                  <a:srgbClr val="FF0000"/>
                </a:solidFill>
              </a:rPr>
              <a:t>ÖRNEK :</a:t>
            </a:r>
            <a:r>
              <a:rPr lang="tr-TR" sz="1100" b="1" dirty="0">
                <a:solidFill>
                  <a:srgbClr val="FF0000"/>
                </a:solidFill>
              </a:rPr>
              <a:t> (</a:t>
            </a:r>
            <a:r>
              <a:rPr lang="tr-TR" sz="1200" b="1" dirty="0"/>
              <a:t>Yetki Devri Halinde</a:t>
            </a:r>
            <a:r>
              <a:rPr lang="tr-TR" sz="1100" b="1" dirty="0">
                <a:solidFill>
                  <a:srgbClr val="FF0000"/>
                </a:solidFill>
              </a:rPr>
              <a:t>)</a:t>
            </a:r>
            <a:endParaRPr lang="tr-TR" sz="1100" dirty="0">
              <a:solidFill>
                <a:srgbClr val="FF0000"/>
              </a:solidFill>
            </a:endParaRPr>
          </a:p>
          <a:p>
            <a:pPr algn="ctr">
              <a:lnSpc>
                <a:spcPct val="80000"/>
              </a:lnSpc>
              <a:defRPr/>
            </a:pPr>
            <a:r>
              <a:rPr lang="tr-TR" sz="1100" dirty="0">
                <a:solidFill>
                  <a:schemeClr val="accent2"/>
                </a:solidFill>
              </a:rPr>
              <a:t>			</a:t>
            </a:r>
          </a:p>
          <a:p>
            <a:pPr algn="ctr">
              <a:lnSpc>
                <a:spcPct val="80000"/>
              </a:lnSpc>
              <a:defRPr/>
            </a:pPr>
            <a:r>
              <a:rPr lang="tr-TR" sz="1100" dirty="0">
                <a:solidFill>
                  <a:schemeClr val="accent2"/>
                </a:solidFill>
              </a:rPr>
              <a:t>			(İmza)	</a:t>
            </a:r>
            <a:r>
              <a:rPr lang="tr-TR" sz="1100" dirty="0"/>
              <a:t>		</a:t>
            </a:r>
          </a:p>
          <a:p>
            <a:pPr algn="ctr">
              <a:lnSpc>
                <a:spcPct val="80000"/>
              </a:lnSpc>
              <a:defRPr/>
            </a:pPr>
            <a:r>
              <a:rPr lang="tr-TR" dirty="0"/>
              <a:t> </a:t>
            </a:r>
            <a:r>
              <a:rPr lang="tr-TR" b="1" dirty="0"/>
              <a:t>Prof. Dr. Hasan Kürşat GÜLEŞ</a:t>
            </a:r>
          </a:p>
          <a:p>
            <a:pPr algn="ctr">
              <a:lnSpc>
                <a:spcPct val="80000"/>
              </a:lnSpc>
              <a:defRPr/>
            </a:pPr>
            <a:r>
              <a:rPr lang="tr-TR" b="1" dirty="0"/>
              <a:t> Rektör a.</a:t>
            </a:r>
          </a:p>
          <a:p>
            <a:pPr algn="ctr">
              <a:lnSpc>
                <a:spcPct val="80000"/>
              </a:lnSpc>
              <a:defRPr/>
            </a:pPr>
            <a:r>
              <a:rPr lang="tr-TR" b="1" dirty="0"/>
              <a:t>Rektör Yardımcısı</a:t>
            </a:r>
            <a:endParaRPr lang="tr-TR" b="1" u="sng" dirty="0"/>
          </a:p>
          <a:p>
            <a:pPr algn="ctr">
              <a:lnSpc>
                <a:spcPct val="80000"/>
              </a:lnSpc>
              <a:defRPr/>
            </a:pPr>
            <a:endParaRPr lang="tr-TR" sz="1100" b="1" u="sng" dirty="0">
              <a:solidFill>
                <a:schemeClr val="accent2"/>
              </a:solidFill>
            </a:endParaRPr>
          </a:p>
          <a:p>
            <a:pPr algn="ctr">
              <a:lnSpc>
                <a:spcPct val="80000"/>
              </a:lnSpc>
              <a:defRPr/>
            </a:pPr>
            <a:endParaRPr lang="tr-TR" sz="1100" b="1" u="sng" dirty="0"/>
          </a:p>
          <a:p>
            <a:pPr>
              <a:lnSpc>
                <a:spcPct val="80000"/>
              </a:lnSpc>
              <a:defRPr/>
            </a:pPr>
            <a:r>
              <a:rPr lang="tr-TR" sz="1100" b="1" u="sng" dirty="0">
                <a:solidFill>
                  <a:srgbClr val="FF0000"/>
                </a:solidFill>
              </a:rPr>
              <a:t>ÖRNEK :</a:t>
            </a:r>
            <a:r>
              <a:rPr lang="tr-TR" sz="1100" b="1" dirty="0">
                <a:solidFill>
                  <a:srgbClr val="FF0000"/>
                </a:solidFill>
              </a:rPr>
              <a:t> </a:t>
            </a:r>
            <a:r>
              <a:rPr lang="tr-TR" sz="1100" b="1" dirty="0">
                <a:solidFill>
                  <a:srgbClr val="FFC000"/>
                </a:solidFill>
              </a:rPr>
              <a:t>(</a:t>
            </a:r>
            <a:r>
              <a:rPr lang="tr-TR" sz="1100" b="1" dirty="0"/>
              <a:t>Vekalet Halinde</a:t>
            </a:r>
            <a:r>
              <a:rPr lang="tr-TR" sz="1100" b="1" dirty="0">
                <a:solidFill>
                  <a:srgbClr val="FF0000"/>
                </a:solidFill>
              </a:rPr>
              <a:t>)</a:t>
            </a:r>
            <a:endParaRPr lang="tr-TR" sz="1100" dirty="0">
              <a:solidFill>
                <a:srgbClr val="FF0000"/>
              </a:solidFill>
            </a:endParaRPr>
          </a:p>
          <a:p>
            <a:pPr algn="ctr">
              <a:lnSpc>
                <a:spcPct val="80000"/>
              </a:lnSpc>
              <a:defRPr/>
            </a:pPr>
            <a:r>
              <a:rPr lang="tr-TR" sz="1100" dirty="0">
                <a:solidFill>
                  <a:schemeClr val="accent2"/>
                </a:solidFill>
              </a:rPr>
              <a:t>	(İmza)</a:t>
            </a:r>
          </a:p>
          <a:p>
            <a:pPr algn="ctr">
              <a:lnSpc>
                <a:spcPct val="80000"/>
              </a:lnSpc>
              <a:defRPr/>
            </a:pPr>
            <a:r>
              <a:rPr lang="tr-TR" b="1" dirty="0"/>
              <a:t>Prof. Dr. Ahmet ARSLAN</a:t>
            </a:r>
          </a:p>
          <a:p>
            <a:pPr algn="ctr">
              <a:lnSpc>
                <a:spcPct val="80000"/>
              </a:lnSpc>
              <a:defRPr/>
            </a:pPr>
            <a:r>
              <a:rPr lang="tr-TR" b="1" dirty="0" smtClean="0"/>
              <a:t> Dekan </a:t>
            </a:r>
            <a:r>
              <a:rPr lang="tr-TR" b="1" dirty="0"/>
              <a:t>V.</a:t>
            </a:r>
          </a:p>
          <a:p>
            <a:pPr algn="ctr">
              <a:lnSpc>
                <a:spcPct val="80000"/>
              </a:lnSpc>
              <a:defRPr/>
            </a:pPr>
            <a:r>
              <a:rPr lang="tr-TR" sz="900" b="1" dirty="0"/>
              <a:t> </a:t>
            </a:r>
            <a:endParaRPr lang="tr-TR" dirty="0"/>
          </a:p>
        </p:txBody>
      </p:sp>
    </p:spTree>
    <p:extLst>
      <p:ext uri="{BB962C8B-B14F-4D97-AF65-F5344CB8AC3E}">
        <p14:creationId xmlns:p14="http://schemas.microsoft.com/office/powerpoint/2010/main" val="645796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İKİ İMZA</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900410" y="1176306"/>
            <a:ext cx="4572000" cy="1323439"/>
          </a:xfrm>
          <a:prstGeom prst="rect">
            <a:avLst/>
          </a:prstGeom>
        </p:spPr>
        <p:txBody>
          <a:bodyPr>
            <a:spAutoFit/>
          </a:bodyPr>
          <a:lstStyle/>
          <a:p>
            <a:pPr algn="ctr">
              <a:lnSpc>
                <a:spcPct val="80000"/>
              </a:lnSpc>
            </a:pPr>
            <a:r>
              <a:rPr lang="en-US" altLang="tr-TR" sz="2000" b="1" dirty="0" err="1">
                <a:solidFill>
                  <a:srgbClr val="000000"/>
                </a:solidFill>
              </a:rPr>
              <a:t>Yazının</a:t>
            </a:r>
            <a:r>
              <a:rPr lang="en-US" altLang="tr-TR" sz="2000" b="1" dirty="0">
                <a:solidFill>
                  <a:srgbClr val="000000"/>
                </a:solidFill>
              </a:rPr>
              <a:t> </a:t>
            </a:r>
            <a:r>
              <a:rPr lang="en-US" altLang="tr-TR" sz="2000" b="1" dirty="0" err="1">
                <a:solidFill>
                  <a:srgbClr val="FF3300"/>
                </a:solidFill>
              </a:rPr>
              <a:t>iki</a:t>
            </a:r>
            <a:r>
              <a:rPr lang="en-US" altLang="tr-TR" sz="2000" b="1" dirty="0">
                <a:solidFill>
                  <a:srgbClr val="FF3300"/>
                </a:solidFill>
              </a:rPr>
              <a:t> </a:t>
            </a:r>
            <a:r>
              <a:rPr lang="en-US" altLang="tr-TR" sz="2000" b="1" dirty="0" err="1">
                <a:solidFill>
                  <a:srgbClr val="FF3300"/>
                </a:solidFill>
              </a:rPr>
              <a:t>yetkili</a:t>
            </a:r>
            <a:r>
              <a:rPr lang="en-US" altLang="tr-TR" sz="2000" b="1" dirty="0">
                <a:solidFill>
                  <a:srgbClr val="000000"/>
                </a:solidFill>
              </a:rPr>
              <a:t> </a:t>
            </a:r>
            <a:r>
              <a:rPr lang="en-US" altLang="tr-TR" sz="2000" b="1" dirty="0" err="1">
                <a:solidFill>
                  <a:srgbClr val="000000"/>
                </a:solidFill>
              </a:rPr>
              <a:t>tarafından</a:t>
            </a:r>
            <a:r>
              <a:rPr lang="en-US" altLang="tr-TR" sz="2000" b="1" dirty="0">
                <a:solidFill>
                  <a:srgbClr val="000000"/>
                </a:solidFill>
              </a:rPr>
              <a:t> </a:t>
            </a:r>
            <a:r>
              <a:rPr lang="en-US" altLang="tr-TR" sz="2000" b="1" dirty="0" err="1">
                <a:solidFill>
                  <a:srgbClr val="000000"/>
                </a:solidFill>
              </a:rPr>
              <a:t>imzalanması</a:t>
            </a:r>
            <a:r>
              <a:rPr lang="en-US" altLang="tr-TR" sz="2000" b="1" dirty="0">
                <a:solidFill>
                  <a:srgbClr val="000000"/>
                </a:solidFill>
              </a:rPr>
              <a:t> </a:t>
            </a:r>
            <a:r>
              <a:rPr lang="en-US" altLang="tr-TR" sz="2000" b="1" dirty="0" err="1">
                <a:solidFill>
                  <a:srgbClr val="000000"/>
                </a:solidFill>
              </a:rPr>
              <a:t>durumunda</a:t>
            </a:r>
            <a:r>
              <a:rPr lang="en-US" altLang="tr-TR" sz="2000" b="1" dirty="0">
                <a:solidFill>
                  <a:srgbClr val="000000"/>
                </a:solidFill>
              </a:rPr>
              <a:t> </a:t>
            </a:r>
            <a:r>
              <a:rPr lang="en-US" altLang="tr-TR" sz="2000" b="1" dirty="0" err="1">
                <a:solidFill>
                  <a:srgbClr val="000000"/>
                </a:solidFill>
              </a:rPr>
              <a:t>ise</a:t>
            </a:r>
            <a:r>
              <a:rPr lang="en-US" altLang="tr-TR" sz="2000" b="1" dirty="0">
                <a:solidFill>
                  <a:srgbClr val="000000"/>
                </a:solidFill>
              </a:rPr>
              <a:t> </a:t>
            </a:r>
            <a:endParaRPr lang="tr-TR" altLang="tr-TR" sz="2000" b="1" dirty="0">
              <a:solidFill>
                <a:srgbClr val="000000"/>
              </a:solidFill>
            </a:endParaRPr>
          </a:p>
          <a:p>
            <a:pPr algn="ctr">
              <a:lnSpc>
                <a:spcPct val="80000"/>
              </a:lnSpc>
            </a:pPr>
            <a:endParaRPr lang="tr-TR" altLang="tr-TR" sz="2000" b="1" dirty="0">
              <a:solidFill>
                <a:srgbClr val="000000"/>
              </a:solidFill>
            </a:endParaRPr>
          </a:p>
          <a:p>
            <a:pPr algn="ctr">
              <a:lnSpc>
                <a:spcPct val="80000"/>
              </a:lnSpc>
            </a:pPr>
            <a:r>
              <a:rPr lang="tr-TR" altLang="tr-TR" sz="2000" b="1" dirty="0">
                <a:solidFill>
                  <a:srgbClr val="000000"/>
                </a:solidFill>
              </a:rPr>
              <a:t>   </a:t>
            </a:r>
            <a:r>
              <a:rPr lang="en-US" altLang="tr-TR" sz="2000" b="1" u="sng" dirty="0" err="1">
                <a:solidFill>
                  <a:srgbClr val="000000"/>
                </a:solidFill>
              </a:rPr>
              <a:t>üst</a:t>
            </a:r>
            <a:r>
              <a:rPr lang="en-US" altLang="tr-TR" sz="2000" b="1" u="sng" dirty="0">
                <a:solidFill>
                  <a:srgbClr val="000000"/>
                </a:solidFill>
              </a:rPr>
              <a:t> </a:t>
            </a:r>
            <a:r>
              <a:rPr lang="en-US" altLang="tr-TR" sz="2000" b="1" u="sng" dirty="0" err="1">
                <a:solidFill>
                  <a:srgbClr val="000000"/>
                </a:solidFill>
              </a:rPr>
              <a:t>makam</a:t>
            </a:r>
            <a:r>
              <a:rPr lang="en-US" altLang="tr-TR" sz="2000" b="1" u="sng" dirty="0">
                <a:solidFill>
                  <a:srgbClr val="000000"/>
                </a:solidFill>
              </a:rPr>
              <a:t> </a:t>
            </a:r>
            <a:r>
              <a:rPr lang="en-US" altLang="tr-TR" sz="2000" b="1" u="sng" dirty="0" err="1">
                <a:solidFill>
                  <a:srgbClr val="000000"/>
                </a:solidFill>
              </a:rPr>
              <a:t>sahibinin</a:t>
            </a:r>
            <a:r>
              <a:rPr lang="en-US" altLang="tr-TR" sz="2000" b="1" u="sng" dirty="0">
                <a:solidFill>
                  <a:srgbClr val="000000"/>
                </a:solidFill>
              </a:rPr>
              <a:t> </a:t>
            </a:r>
            <a:r>
              <a:rPr lang="en-US" altLang="tr-TR" sz="2000" b="1" u="sng" dirty="0" err="1">
                <a:solidFill>
                  <a:srgbClr val="000000"/>
                </a:solidFill>
              </a:rPr>
              <a:t>adı</a:t>
            </a:r>
            <a:r>
              <a:rPr lang="en-US" altLang="tr-TR" sz="2000" b="1" u="sng" dirty="0">
                <a:solidFill>
                  <a:srgbClr val="000000"/>
                </a:solidFill>
              </a:rPr>
              <a:t> </a:t>
            </a:r>
            <a:r>
              <a:rPr lang="en-US" altLang="tr-TR" sz="2000" b="1" u="sng" dirty="0" err="1">
                <a:solidFill>
                  <a:srgbClr val="000000"/>
                </a:solidFill>
              </a:rPr>
              <a:t>soyadı</a:t>
            </a:r>
            <a:r>
              <a:rPr lang="en-US" altLang="tr-TR" sz="2000" b="1" u="sng" dirty="0">
                <a:solidFill>
                  <a:srgbClr val="000000"/>
                </a:solidFill>
              </a:rPr>
              <a:t> </a:t>
            </a:r>
            <a:r>
              <a:rPr lang="en-US" altLang="tr-TR" sz="2000" b="1" u="sng" dirty="0" err="1">
                <a:solidFill>
                  <a:srgbClr val="000000"/>
                </a:solidFill>
              </a:rPr>
              <a:t>ve</a:t>
            </a:r>
            <a:endParaRPr lang="tr-TR" altLang="tr-TR" sz="2000" b="1" u="sng" dirty="0">
              <a:solidFill>
                <a:srgbClr val="000000"/>
              </a:solidFill>
            </a:endParaRPr>
          </a:p>
          <a:p>
            <a:pPr algn="ctr">
              <a:lnSpc>
                <a:spcPct val="80000"/>
              </a:lnSpc>
            </a:pPr>
            <a:r>
              <a:rPr lang="en-US" altLang="tr-TR" sz="2000" b="1" u="sng" dirty="0">
                <a:solidFill>
                  <a:srgbClr val="000000"/>
                </a:solidFill>
              </a:rPr>
              <a:t> </a:t>
            </a:r>
            <a:r>
              <a:rPr lang="en-US" altLang="tr-TR" sz="2000" b="1" u="sng" dirty="0" err="1">
                <a:solidFill>
                  <a:srgbClr val="000000"/>
                </a:solidFill>
              </a:rPr>
              <a:t>imzası</a:t>
            </a:r>
            <a:r>
              <a:rPr lang="en-US" altLang="tr-TR" sz="2000" b="1" u="sng" dirty="0">
                <a:solidFill>
                  <a:srgbClr val="000000"/>
                </a:solidFill>
              </a:rPr>
              <a:t> </a:t>
            </a:r>
            <a:r>
              <a:rPr lang="tr-TR" altLang="tr-TR" sz="2000" b="1" u="sng" dirty="0">
                <a:solidFill>
                  <a:srgbClr val="FF0000"/>
                </a:solidFill>
              </a:rPr>
              <a:t>sağda</a:t>
            </a:r>
            <a:r>
              <a:rPr lang="en-US" altLang="tr-TR" sz="2000" b="1" u="sng" dirty="0">
                <a:solidFill>
                  <a:srgbClr val="000000"/>
                </a:solidFill>
              </a:rPr>
              <a:t> </a:t>
            </a:r>
            <a:r>
              <a:rPr lang="en-US" altLang="tr-TR" sz="2000" b="1" u="sng" dirty="0" err="1">
                <a:solidFill>
                  <a:srgbClr val="000000"/>
                </a:solidFill>
              </a:rPr>
              <a:t>olmak</a:t>
            </a:r>
            <a:r>
              <a:rPr lang="en-US" altLang="tr-TR" sz="2000" b="1" u="sng" dirty="0">
                <a:solidFill>
                  <a:srgbClr val="000000"/>
                </a:solidFill>
              </a:rPr>
              <a:t> </a:t>
            </a:r>
            <a:r>
              <a:rPr lang="en-US" altLang="tr-TR" sz="2000" b="1" u="sng" dirty="0" err="1">
                <a:solidFill>
                  <a:srgbClr val="000000"/>
                </a:solidFill>
              </a:rPr>
              <a:t>üzere</a:t>
            </a:r>
            <a:r>
              <a:rPr lang="en-US" altLang="tr-TR" sz="2000" b="1" u="sng" dirty="0">
                <a:solidFill>
                  <a:srgbClr val="000000"/>
                </a:solidFill>
              </a:rPr>
              <a:t> </a:t>
            </a:r>
            <a:endParaRPr lang="tr-TR" altLang="tr-TR" sz="2000" b="1" u="sng" dirty="0">
              <a:solidFill>
                <a:srgbClr val="000000"/>
              </a:solidFill>
            </a:endParaRPr>
          </a:p>
        </p:txBody>
      </p:sp>
      <p:sp>
        <p:nvSpPr>
          <p:cNvPr id="3" name="Dikdörtgen 2"/>
          <p:cNvSpPr/>
          <p:nvPr/>
        </p:nvSpPr>
        <p:spPr>
          <a:xfrm>
            <a:off x="1597446" y="3272011"/>
            <a:ext cx="7304183" cy="1643527"/>
          </a:xfrm>
          <a:prstGeom prst="rect">
            <a:avLst/>
          </a:prstGeom>
        </p:spPr>
        <p:txBody>
          <a:bodyPr wrap="square">
            <a:spAutoFit/>
          </a:bodyPr>
          <a:lstStyle/>
          <a:p>
            <a:pPr algn="just">
              <a:lnSpc>
                <a:spcPct val="80000"/>
              </a:lnSpc>
            </a:pPr>
            <a:r>
              <a:rPr lang="tr-TR" altLang="tr-TR" b="1" dirty="0" smtClean="0">
                <a:solidFill>
                  <a:srgbClr val="92D050"/>
                </a:solidFill>
              </a:rPr>
              <a:t>  </a:t>
            </a:r>
            <a:r>
              <a:rPr lang="tr-TR" altLang="tr-TR" b="1" dirty="0" smtClean="0">
                <a:solidFill>
                  <a:srgbClr val="FF0000"/>
                </a:solidFill>
              </a:rPr>
              <a:t>ÖRNEK:</a:t>
            </a:r>
            <a:r>
              <a:rPr lang="tr-TR" altLang="tr-TR" b="1" dirty="0" smtClean="0">
                <a:solidFill>
                  <a:srgbClr val="92D050"/>
                </a:solidFill>
              </a:rPr>
              <a:t>        </a:t>
            </a:r>
          </a:p>
          <a:p>
            <a:pPr algn="just">
              <a:lnSpc>
                <a:spcPct val="80000"/>
              </a:lnSpc>
            </a:pPr>
            <a:endParaRPr lang="tr-TR" altLang="tr-TR" b="1" dirty="0">
              <a:solidFill>
                <a:srgbClr val="92D050"/>
              </a:solidFill>
            </a:endParaRPr>
          </a:p>
          <a:p>
            <a:pPr algn="just">
              <a:lnSpc>
                <a:spcPct val="80000"/>
              </a:lnSpc>
            </a:pPr>
            <a:endParaRPr lang="tr-TR" altLang="tr-TR" b="1" dirty="0" smtClean="0">
              <a:solidFill>
                <a:srgbClr val="92D050"/>
              </a:solidFill>
            </a:endParaRPr>
          </a:p>
          <a:p>
            <a:pPr algn="just">
              <a:lnSpc>
                <a:spcPct val="80000"/>
              </a:lnSpc>
            </a:pPr>
            <a:r>
              <a:rPr lang="tr-TR" altLang="tr-TR" b="1" dirty="0" smtClean="0">
                <a:solidFill>
                  <a:srgbClr val="92D050"/>
                </a:solidFill>
              </a:rPr>
              <a:t>                         </a:t>
            </a:r>
            <a:r>
              <a:rPr lang="tr-TR" altLang="tr-TR" b="1" dirty="0" smtClean="0">
                <a:solidFill>
                  <a:srgbClr val="FF0000"/>
                </a:solidFill>
              </a:rPr>
              <a:t>İmza</a:t>
            </a:r>
            <a:r>
              <a:rPr lang="tr-TR" altLang="tr-TR" b="1" dirty="0">
                <a:solidFill>
                  <a:srgbClr val="92D050"/>
                </a:solidFill>
              </a:rPr>
              <a:t>			 	                 </a:t>
            </a:r>
            <a:r>
              <a:rPr lang="tr-TR" altLang="tr-TR" b="1" dirty="0" smtClean="0">
                <a:solidFill>
                  <a:srgbClr val="92D050"/>
                </a:solidFill>
              </a:rPr>
              <a:t>           </a:t>
            </a:r>
            <a:r>
              <a:rPr lang="tr-TR" altLang="tr-TR" b="1" dirty="0" smtClean="0">
                <a:solidFill>
                  <a:srgbClr val="FF0000"/>
                </a:solidFill>
              </a:rPr>
              <a:t>İmza</a:t>
            </a:r>
            <a:endParaRPr lang="tr-TR" altLang="tr-TR" b="1" dirty="0">
              <a:solidFill>
                <a:srgbClr val="FF0000"/>
              </a:solidFill>
            </a:endParaRPr>
          </a:p>
          <a:p>
            <a:pPr algn="just">
              <a:lnSpc>
                <a:spcPct val="80000"/>
              </a:lnSpc>
            </a:pPr>
            <a:r>
              <a:rPr lang="tr-TR" altLang="tr-TR" b="1" dirty="0"/>
              <a:t>	  </a:t>
            </a:r>
            <a:r>
              <a:rPr lang="tr-TR" altLang="tr-TR" b="1" dirty="0" smtClean="0"/>
              <a:t> Prof. Dr. Cumhur ÇÖKMÜŞ                   Dr. Mikdat ÇAKIR</a:t>
            </a:r>
          </a:p>
          <a:p>
            <a:pPr algn="just">
              <a:lnSpc>
                <a:spcPct val="80000"/>
              </a:lnSpc>
            </a:pPr>
            <a:r>
              <a:rPr lang="tr-TR" altLang="tr-TR" b="1" dirty="0"/>
              <a:t>		</a:t>
            </a:r>
            <a:r>
              <a:rPr lang="tr-TR" altLang="tr-TR" b="1" dirty="0" smtClean="0"/>
              <a:t>         Rektör </a:t>
            </a:r>
            <a:r>
              <a:rPr lang="tr-TR" altLang="tr-TR" b="1" dirty="0"/>
              <a:t>			   </a:t>
            </a:r>
            <a:r>
              <a:rPr lang="tr-TR" altLang="tr-TR" b="1" dirty="0" smtClean="0"/>
              <a:t>         Mütevelli </a:t>
            </a:r>
            <a:r>
              <a:rPr lang="tr-TR" altLang="tr-TR" b="1" dirty="0"/>
              <a:t>Heyet Başkanı</a:t>
            </a:r>
          </a:p>
          <a:p>
            <a:pPr algn="just">
              <a:lnSpc>
                <a:spcPct val="80000"/>
              </a:lnSpc>
            </a:pPr>
            <a:r>
              <a:rPr lang="tr-TR" altLang="tr-TR" b="1" dirty="0"/>
              <a:t>	</a:t>
            </a:r>
            <a:endParaRPr lang="tr-TR" altLang="tr-TR" b="1" u="sng" dirty="0"/>
          </a:p>
        </p:txBody>
      </p:sp>
    </p:spTree>
    <p:extLst>
      <p:ext uri="{BB962C8B-B14F-4D97-AF65-F5344CB8AC3E}">
        <p14:creationId xmlns:p14="http://schemas.microsoft.com/office/powerpoint/2010/main" val="3977735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ÜÇ İMZA</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986009" y="3500234"/>
            <a:ext cx="7684266" cy="978729"/>
          </a:xfrm>
          <a:prstGeom prst="rect">
            <a:avLst/>
          </a:prstGeom>
        </p:spPr>
        <p:txBody>
          <a:bodyPr wrap="square">
            <a:spAutoFit/>
          </a:bodyPr>
          <a:lstStyle/>
          <a:p>
            <a:pPr algn="just">
              <a:lnSpc>
                <a:spcPct val="80000"/>
              </a:lnSpc>
            </a:pPr>
            <a:r>
              <a:rPr lang="tr-TR" altLang="tr-TR" b="1" dirty="0">
                <a:solidFill>
                  <a:schemeClr val="accent2"/>
                </a:solidFill>
              </a:rPr>
              <a:t> (İmza)</a:t>
            </a:r>
            <a:r>
              <a:rPr lang="tr-TR" altLang="tr-TR" dirty="0">
                <a:solidFill>
                  <a:schemeClr val="accent2"/>
                </a:solidFill>
              </a:rPr>
              <a:t>  	</a:t>
            </a:r>
            <a:r>
              <a:rPr lang="tr-TR" altLang="tr-TR" b="1" dirty="0">
                <a:solidFill>
                  <a:schemeClr val="accent2"/>
                </a:solidFill>
              </a:rPr>
              <a:t>     	        </a:t>
            </a:r>
            <a:r>
              <a:rPr lang="tr-TR" altLang="tr-TR" b="1" dirty="0" smtClean="0">
                <a:solidFill>
                  <a:schemeClr val="accent2"/>
                </a:solidFill>
              </a:rPr>
              <a:t>                    (</a:t>
            </a:r>
            <a:r>
              <a:rPr lang="tr-TR" altLang="tr-TR" b="1" dirty="0">
                <a:solidFill>
                  <a:schemeClr val="accent2"/>
                </a:solidFill>
              </a:rPr>
              <a:t>İmza)	  	 </a:t>
            </a:r>
            <a:r>
              <a:rPr lang="tr-TR" altLang="tr-TR" b="1" dirty="0" smtClean="0">
                <a:solidFill>
                  <a:schemeClr val="accent2"/>
                </a:solidFill>
              </a:rPr>
              <a:t>                                 </a:t>
            </a:r>
            <a:r>
              <a:rPr lang="tr-TR" altLang="tr-TR" b="1" dirty="0">
                <a:solidFill>
                  <a:schemeClr val="accent2"/>
                </a:solidFill>
              </a:rPr>
              <a:t>(İmza)</a:t>
            </a:r>
          </a:p>
          <a:p>
            <a:pPr algn="just">
              <a:lnSpc>
                <a:spcPct val="80000"/>
              </a:lnSpc>
            </a:pPr>
            <a:r>
              <a:rPr lang="tr-TR" altLang="tr-TR" b="1" dirty="0" smtClean="0"/>
              <a:t>  Dr. Mikdat ÇAKIR                Prof. Dr. Cumhur ÇÖKMÜŞ   Prof. Dr. Ahmet ARSLAN</a:t>
            </a:r>
            <a:endParaRPr lang="tr-TR" altLang="tr-TR" b="1" dirty="0"/>
          </a:p>
          <a:p>
            <a:pPr algn="just">
              <a:lnSpc>
                <a:spcPct val="80000"/>
              </a:lnSpc>
            </a:pPr>
            <a:r>
              <a:rPr lang="tr-TR" altLang="tr-TR" b="1" dirty="0"/>
              <a:t>Mütevelli Heyet Başkanı      </a:t>
            </a:r>
            <a:r>
              <a:rPr lang="tr-TR" altLang="tr-TR" b="1" dirty="0" smtClean="0"/>
              <a:t>          </a:t>
            </a:r>
            <a:r>
              <a:rPr lang="tr-TR" altLang="tr-TR" b="1" dirty="0"/>
              <a:t>Rektör	                   </a:t>
            </a:r>
            <a:r>
              <a:rPr lang="tr-TR" altLang="tr-TR" b="1" dirty="0" smtClean="0"/>
              <a:t>                </a:t>
            </a:r>
            <a:r>
              <a:rPr lang="tr-TR" altLang="tr-TR" b="1" dirty="0"/>
              <a:t>Dekan</a:t>
            </a:r>
          </a:p>
          <a:p>
            <a:pPr algn="just">
              <a:lnSpc>
                <a:spcPct val="80000"/>
              </a:lnSpc>
            </a:pPr>
            <a:r>
              <a:rPr lang="tr-TR" altLang="tr-TR" b="1" dirty="0"/>
              <a:t>	</a:t>
            </a:r>
            <a:endParaRPr lang="tr-TR" dirty="0"/>
          </a:p>
        </p:txBody>
      </p:sp>
      <p:sp>
        <p:nvSpPr>
          <p:cNvPr id="3" name="Dikdörtgen 2"/>
          <p:cNvSpPr/>
          <p:nvPr/>
        </p:nvSpPr>
        <p:spPr>
          <a:xfrm>
            <a:off x="1495777" y="1140349"/>
            <a:ext cx="7174498" cy="1274195"/>
          </a:xfrm>
          <a:prstGeom prst="rect">
            <a:avLst/>
          </a:prstGeom>
        </p:spPr>
        <p:txBody>
          <a:bodyPr wrap="square">
            <a:spAutoFit/>
          </a:bodyPr>
          <a:lstStyle/>
          <a:p>
            <a:pPr algn="ctr">
              <a:lnSpc>
                <a:spcPct val="80000"/>
              </a:lnSpc>
            </a:pPr>
            <a:r>
              <a:rPr lang="tr-TR" altLang="tr-TR" sz="2000" b="1" dirty="0">
                <a:solidFill>
                  <a:srgbClr val="000000"/>
                </a:solidFill>
              </a:rPr>
              <a:t>İkiden fazla yetkili </a:t>
            </a:r>
            <a:r>
              <a:rPr lang="tr-TR" altLang="tr-TR" sz="2000" b="1" dirty="0" smtClean="0">
                <a:solidFill>
                  <a:srgbClr val="000000"/>
                </a:solidFill>
              </a:rPr>
              <a:t>tarafından </a:t>
            </a:r>
            <a:r>
              <a:rPr lang="tr-TR" altLang="tr-TR" sz="2000" b="1" dirty="0">
                <a:solidFill>
                  <a:srgbClr val="000000"/>
                </a:solidFill>
              </a:rPr>
              <a:t>imzalanması durumunda </a:t>
            </a:r>
          </a:p>
          <a:p>
            <a:pPr algn="ctr">
              <a:lnSpc>
                <a:spcPct val="80000"/>
              </a:lnSpc>
            </a:pPr>
            <a:r>
              <a:rPr lang="tr-TR" altLang="tr-TR" sz="2000" b="1" dirty="0">
                <a:solidFill>
                  <a:srgbClr val="000000"/>
                </a:solidFill>
              </a:rPr>
              <a:t>ise </a:t>
            </a:r>
          </a:p>
          <a:p>
            <a:pPr algn="ctr">
              <a:lnSpc>
                <a:spcPct val="80000"/>
              </a:lnSpc>
            </a:pPr>
            <a:r>
              <a:rPr lang="en-US" altLang="tr-TR" sz="2000" b="1" dirty="0" err="1">
                <a:solidFill>
                  <a:srgbClr val="000000"/>
                </a:solidFill>
              </a:rPr>
              <a:t>yetkililer</a:t>
            </a:r>
            <a:r>
              <a:rPr lang="en-US" altLang="tr-TR" sz="2000" b="1" dirty="0">
                <a:solidFill>
                  <a:srgbClr val="000000"/>
                </a:solidFill>
              </a:rPr>
              <a:t> </a:t>
            </a:r>
            <a:r>
              <a:rPr lang="en-US" altLang="tr-TR" sz="2000" b="1" dirty="0" err="1">
                <a:solidFill>
                  <a:srgbClr val="000000"/>
                </a:solidFill>
              </a:rPr>
              <a:t>makam</a:t>
            </a:r>
            <a:r>
              <a:rPr lang="en-US" altLang="tr-TR" sz="2000" b="1" dirty="0">
                <a:solidFill>
                  <a:srgbClr val="000000"/>
                </a:solidFill>
              </a:rPr>
              <a:t> </a:t>
            </a:r>
            <a:r>
              <a:rPr lang="en-US" altLang="tr-TR" sz="2000" b="1" dirty="0" err="1">
                <a:solidFill>
                  <a:srgbClr val="000000"/>
                </a:solidFill>
              </a:rPr>
              <a:t>sırasına</a:t>
            </a:r>
            <a:r>
              <a:rPr lang="en-US" altLang="tr-TR" sz="2000" b="1" dirty="0">
                <a:solidFill>
                  <a:srgbClr val="000000"/>
                </a:solidFill>
              </a:rPr>
              <a:t> </a:t>
            </a:r>
            <a:r>
              <a:rPr lang="en-US" altLang="tr-TR" sz="2000" b="1" dirty="0" err="1">
                <a:solidFill>
                  <a:srgbClr val="000000"/>
                </a:solidFill>
              </a:rPr>
              <a:t>göre</a:t>
            </a:r>
            <a:r>
              <a:rPr lang="en-US" altLang="tr-TR" sz="2000" b="1" dirty="0">
                <a:solidFill>
                  <a:srgbClr val="000000"/>
                </a:solidFill>
              </a:rPr>
              <a:t> </a:t>
            </a:r>
            <a:r>
              <a:rPr lang="en-US" altLang="tr-TR" sz="2000" b="1" u="sng" dirty="0" err="1" smtClean="0">
                <a:solidFill>
                  <a:srgbClr val="FF0000"/>
                </a:solidFill>
              </a:rPr>
              <a:t>soldan</a:t>
            </a:r>
            <a:r>
              <a:rPr lang="en-US" altLang="tr-TR" sz="2000" b="1" u="sng" dirty="0" smtClean="0">
                <a:solidFill>
                  <a:srgbClr val="FF0000"/>
                </a:solidFill>
              </a:rPr>
              <a:t> </a:t>
            </a:r>
            <a:r>
              <a:rPr lang="en-US" altLang="tr-TR" sz="2000" b="1" u="sng" dirty="0" err="1">
                <a:solidFill>
                  <a:srgbClr val="FF0000"/>
                </a:solidFill>
              </a:rPr>
              <a:t>sağa</a:t>
            </a:r>
            <a:r>
              <a:rPr lang="en-US" altLang="tr-TR" sz="2000" b="1" u="sng" dirty="0">
                <a:solidFill>
                  <a:srgbClr val="FF0000"/>
                </a:solidFill>
              </a:rPr>
              <a:t> </a:t>
            </a:r>
            <a:endParaRPr lang="tr-TR" altLang="tr-TR" sz="2000" b="1" u="sng" dirty="0">
              <a:solidFill>
                <a:srgbClr val="FF0000"/>
              </a:solidFill>
            </a:endParaRPr>
          </a:p>
          <a:p>
            <a:pPr algn="ctr">
              <a:lnSpc>
                <a:spcPct val="80000"/>
              </a:lnSpc>
            </a:pPr>
            <a:r>
              <a:rPr lang="en-US" altLang="tr-TR" sz="2000" b="1" dirty="0" err="1">
                <a:solidFill>
                  <a:srgbClr val="000000"/>
                </a:solidFill>
              </a:rPr>
              <a:t>sıralanırlar</a:t>
            </a:r>
            <a:r>
              <a:rPr lang="en-US" altLang="tr-TR" sz="2000" b="1" dirty="0">
                <a:solidFill>
                  <a:srgbClr val="000000"/>
                </a:solidFill>
              </a:rPr>
              <a:t>.</a:t>
            </a:r>
            <a:r>
              <a:rPr lang="tr-TR" altLang="tr-TR" sz="2000" dirty="0"/>
              <a:t> </a:t>
            </a:r>
          </a:p>
          <a:p>
            <a:pPr algn="ctr">
              <a:lnSpc>
                <a:spcPct val="80000"/>
              </a:lnSpc>
            </a:pPr>
            <a:endParaRPr lang="tr-TR" altLang="tr-TR" sz="1600" dirty="0">
              <a:solidFill>
                <a:schemeClr val="accent2"/>
              </a:solidFill>
            </a:endParaRPr>
          </a:p>
        </p:txBody>
      </p:sp>
      <p:sp>
        <p:nvSpPr>
          <p:cNvPr id="4" name="Metin kutusu 3"/>
          <p:cNvSpPr txBox="1"/>
          <p:nvPr/>
        </p:nvSpPr>
        <p:spPr>
          <a:xfrm>
            <a:off x="986009" y="2725743"/>
            <a:ext cx="1622945" cy="369332"/>
          </a:xfrm>
          <a:prstGeom prst="rect">
            <a:avLst/>
          </a:prstGeom>
          <a:noFill/>
        </p:spPr>
        <p:txBody>
          <a:bodyPr wrap="none" rtlCol="0">
            <a:spAutoFit/>
          </a:bodyPr>
          <a:lstStyle/>
          <a:p>
            <a:r>
              <a:rPr lang="tr-TR" dirty="0" smtClean="0">
                <a:solidFill>
                  <a:srgbClr val="FF0000"/>
                </a:solidFill>
              </a:rPr>
              <a:t>ÖRNEK 3 İMZA:</a:t>
            </a:r>
            <a:endParaRPr lang="tr-TR" dirty="0">
              <a:solidFill>
                <a:srgbClr val="FF0000"/>
              </a:solidFill>
            </a:endParaRPr>
          </a:p>
        </p:txBody>
      </p:sp>
    </p:spTree>
    <p:extLst>
      <p:ext uri="{BB962C8B-B14F-4D97-AF65-F5344CB8AC3E}">
        <p14:creationId xmlns:p14="http://schemas.microsoft.com/office/powerpoint/2010/main" val="8470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65270" y="393041"/>
            <a:ext cx="8353303" cy="461665"/>
          </a:xfrm>
          <a:prstGeom prst="rect">
            <a:avLst/>
          </a:prstGeom>
          <a:noFill/>
        </p:spPr>
        <p:txBody>
          <a:bodyPr wrap="square" rtlCol="0">
            <a:spAutoFit/>
          </a:bodyPr>
          <a:lstStyle/>
          <a:p>
            <a:r>
              <a:rPr lang="tr-TR" sz="2400" b="1" dirty="0">
                <a:solidFill>
                  <a:schemeClr val="accent6">
                    <a:lumMod val="40000"/>
                    <a:lumOff val="60000"/>
                  </a:schemeClr>
                </a:solidFill>
              </a:rPr>
              <a:t>https://</a:t>
            </a:r>
            <a:r>
              <a:rPr lang="tr-TR" sz="2400" b="1" dirty="0" smtClean="0">
                <a:solidFill>
                  <a:schemeClr val="accent6">
                    <a:lumMod val="40000"/>
                    <a:lumOff val="60000"/>
                  </a:schemeClr>
                </a:solidFill>
              </a:rPr>
              <a:t>www.gidatarim.edu.tr/tr/yonetmelikler-ve-yonergeler</a:t>
            </a:r>
            <a:endParaRPr lang="en-US" sz="2400" b="1" dirty="0">
              <a:solidFill>
                <a:schemeClr val="accent6">
                  <a:lumMod val="40000"/>
                  <a:lumOff val="60000"/>
                </a:schemeClr>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49147" y="1927952"/>
            <a:ext cx="8009263" cy="3354765"/>
          </a:xfrm>
          <a:prstGeom prst="rect">
            <a:avLst/>
          </a:prstGeom>
        </p:spPr>
        <p:txBody>
          <a:bodyPr wrap="square">
            <a:spAutoFit/>
          </a:bodyPr>
          <a:lstStyle/>
          <a:p>
            <a:pPr algn="ctr"/>
            <a:r>
              <a:rPr lang="tr-TR" sz="2400" b="1" dirty="0">
                <a:solidFill>
                  <a:srgbClr val="C00000"/>
                </a:solidFill>
              </a:rPr>
              <a:t>T.C. KONYA GIDA VE TARIM ÜNİVERSİTESİ</a:t>
            </a:r>
          </a:p>
          <a:p>
            <a:pPr algn="ctr"/>
            <a:r>
              <a:rPr lang="tr-TR" sz="2400" b="1" dirty="0">
                <a:solidFill>
                  <a:srgbClr val="C00000"/>
                </a:solidFill>
              </a:rPr>
              <a:t> YAZIŞMA VE İMZA YETKİLERİ YÖNERGESİ</a:t>
            </a:r>
          </a:p>
          <a:p>
            <a:endParaRPr lang="tr-TR" sz="2400" dirty="0"/>
          </a:p>
          <a:p>
            <a:r>
              <a:rPr lang="tr-TR" sz="2800" dirty="0"/>
              <a:t>Doküman No : YNRG.04</a:t>
            </a:r>
          </a:p>
          <a:p>
            <a:r>
              <a:rPr lang="tr-TR" sz="2800" dirty="0"/>
              <a:t>İlk Yayın Tarihi: 29.02.2016</a:t>
            </a:r>
          </a:p>
          <a:p>
            <a:r>
              <a:rPr lang="tr-TR" sz="2800" dirty="0"/>
              <a:t>Senato Karar Tarihi: 18.02.2016 / 0006/002 sayılı </a:t>
            </a:r>
          </a:p>
          <a:p>
            <a:r>
              <a:rPr lang="tr-TR" sz="2800" dirty="0"/>
              <a:t>Mütevelli Heyet Onayı: 29.02.2016 /0011 sayılı</a:t>
            </a:r>
          </a:p>
          <a:p>
            <a:endParaRPr lang="tr-TR" sz="2800" dirty="0"/>
          </a:p>
        </p:txBody>
      </p:sp>
    </p:spTree>
    <p:extLst>
      <p:ext uri="{BB962C8B-B14F-4D97-AF65-F5344CB8AC3E}">
        <p14:creationId xmlns:p14="http://schemas.microsoft.com/office/powerpoint/2010/main" val="3362172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690638"/>
          </a:xfrm>
          <a:prstGeom prst="rect">
            <a:avLst/>
          </a:prstGeom>
          <a:noFill/>
        </p:spPr>
        <p:txBody>
          <a:bodyPr wrap="square" rtlCol="0">
            <a:spAutoFit/>
          </a:bodyPr>
          <a:lstStyle/>
          <a:p>
            <a:pPr>
              <a:lnSpc>
                <a:spcPct val="80000"/>
              </a:lnSpc>
            </a:pPr>
            <a:r>
              <a:rPr lang="tr-TR" altLang="tr-TR" sz="2400" b="1" dirty="0" smtClean="0">
                <a:solidFill>
                  <a:srgbClr val="FFC000"/>
                </a:solidFill>
              </a:rPr>
              <a:t>ONAY yazıları (OLUR/UYGUNDUR)  </a:t>
            </a:r>
            <a:endParaRPr lang="tr-TR" altLang="tr-TR"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88136" y="1927952"/>
            <a:ext cx="8934678" cy="3305060"/>
          </a:xfrm>
          <a:prstGeom prst="rect">
            <a:avLst/>
          </a:prstGeom>
        </p:spPr>
        <p:txBody>
          <a:bodyPr wrap="square">
            <a:spAutoFit/>
          </a:bodyPr>
          <a:lstStyle/>
          <a:p>
            <a:pPr marL="285750" indent="-285750" algn="just">
              <a:lnSpc>
                <a:spcPct val="80000"/>
              </a:lnSpc>
              <a:buFont typeface="Arial" panose="020B0604020202020204" pitchFamily="34" charset="0"/>
              <a:buChar char="•"/>
            </a:pPr>
            <a:r>
              <a:rPr lang="tr-TR" altLang="tr-TR" sz="2800" b="1" dirty="0">
                <a:solidFill>
                  <a:srgbClr val="000000"/>
                </a:solidFill>
              </a:rPr>
              <a:t>İlgili birim tarafından teklif edilir.</a:t>
            </a:r>
          </a:p>
          <a:p>
            <a:pPr marL="285750" indent="-285750" algn="just">
              <a:lnSpc>
                <a:spcPct val="80000"/>
              </a:lnSpc>
              <a:buFont typeface="Arial" panose="020B0604020202020204" pitchFamily="34" charset="0"/>
              <a:buChar char="•"/>
            </a:pPr>
            <a:r>
              <a:rPr lang="tr-TR" altLang="tr-TR" sz="2800" b="1" dirty="0">
                <a:solidFill>
                  <a:srgbClr val="000000"/>
                </a:solidFill>
              </a:rPr>
              <a:t>Yetkili makam tarafından imzalanır.</a:t>
            </a:r>
          </a:p>
          <a:p>
            <a:pPr marL="285750" indent="-285750" algn="just">
              <a:lnSpc>
                <a:spcPct val="80000"/>
              </a:lnSpc>
              <a:buFont typeface="Arial" panose="020B0604020202020204" pitchFamily="34" charset="0"/>
              <a:buChar char="•"/>
            </a:pPr>
            <a:r>
              <a:rPr lang="tr-TR" altLang="tr-TR" sz="2800" b="1" dirty="0">
                <a:solidFill>
                  <a:srgbClr val="000000"/>
                </a:solidFill>
              </a:rPr>
              <a:t>Makama sunulurken imza bölümünden </a:t>
            </a:r>
            <a:r>
              <a:rPr lang="tr-TR" altLang="tr-TR" sz="2800" b="1" dirty="0" smtClean="0">
                <a:solidFill>
                  <a:srgbClr val="000000"/>
                </a:solidFill>
              </a:rPr>
              <a:t>sonra</a:t>
            </a:r>
          </a:p>
          <a:p>
            <a:pPr algn="just">
              <a:lnSpc>
                <a:spcPct val="80000"/>
              </a:lnSpc>
            </a:pPr>
            <a:r>
              <a:rPr lang="tr-TR" altLang="tr-TR" sz="2800" b="1" dirty="0">
                <a:solidFill>
                  <a:srgbClr val="000000"/>
                </a:solidFill>
              </a:rPr>
              <a:t> </a:t>
            </a:r>
            <a:r>
              <a:rPr lang="tr-TR" altLang="tr-TR" sz="2800" b="1" dirty="0" smtClean="0">
                <a:solidFill>
                  <a:srgbClr val="000000"/>
                </a:solidFill>
              </a:rPr>
              <a:t>    </a:t>
            </a:r>
            <a:r>
              <a:rPr lang="tr-TR" altLang="tr-TR" sz="2800" b="1" dirty="0">
                <a:solidFill>
                  <a:srgbClr val="000000"/>
                </a:solidFill>
              </a:rPr>
              <a:t>uygun boşluk bırakılır.</a:t>
            </a:r>
          </a:p>
          <a:p>
            <a:pPr marL="285750" indent="-285750">
              <a:lnSpc>
                <a:spcPct val="80000"/>
              </a:lnSpc>
              <a:buFont typeface="Arial" panose="020B0604020202020204" pitchFamily="34" charset="0"/>
              <a:buChar char="•"/>
            </a:pPr>
            <a:r>
              <a:rPr lang="tr-TR" altLang="tr-TR" sz="2800" b="1" dirty="0">
                <a:solidFill>
                  <a:srgbClr val="000000"/>
                </a:solidFill>
              </a:rPr>
              <a:t>Yazı alanının ortasına büyük harflerle </a:t>
            </a:r>
            <a:r>
              <a:rPr lang="tr-TR" altLang="tr-TR" sz="2800" b="1" u="sng" dirty="0" smtClean="0">
                <a:solidFill>
                  <a:srgbClr val="FF0000"/>
                </a:solidFill>
              </a:rPr>
              <a:t>OLUR/UYGUNDUR</a:t>
            </a:r>
            <a:r>
              <a:rPr lang="tr-TR" altLang="tr-TR" sz="2800" b="1" dirty="0" smtClean="0">
                <a:solidFill>
                  <a:srgbClr val="000000"/>
                </a:solidFill>
              </a:rPr>
              <a:t>   yazılır</a:t>
            </a:r>
            <a:r>
              <a:rPr lang="tr-TR" altLang="tr-TR" sz="2800" b="1" dirty="0">
                <a:solidFill>
                  <a:srgbClr val="000000"/>
                </a:solidFill>
              </a:rPr>
              <a:t>.</a:t>
            </a:r>
          </a:p>
          <a:p>
            <a:pPr marL="285750" indent="-285750" algn="just">
              <a:lnSpc>
                <a:spcPct val="80000"/>
              </a:lnSpc>
              <a:buFont typeface="Arial" panose="020B0604020202020204" pitchFamily="34" charset="0"/>
              <a:buChar char="•"/>
            </a:pPr>
            <a:r>
              <a:rPr lang="tr-TR" altLang="tr-TR" sz="2800" b="1" dirty="0">
                <a:solidFill>
                  <a:srgbClr val="000000"/>
                </a:solidFill>
              </a:rPr>
              <a:t>Tarih ve imza için uygun boşluk bırakılır.</a:t>
            </a:r>
          </a:p>
          <a:p>
            <a:pPr marL="285750" indent="-285750" algn="just">
              <a:lnSpc>
                <a:spcPct val="80000"/>
              </a:lnSpc>
              <a:buFont typeface="Arial" panose="020B0604020202020204" pitchFamily="34" charset="0"/>
              <a:buChar char="•"/>
            </a:pPr>
            <a:r>
              <a:rPr lang="tr-TR" altLang="tr-TR" sz="2800" b="1" dirty="0">
                <a:solidFill>
                  <a:srgbClr val="000000"/>
                </a:solidFill>
              </a:rPr>
              <a:t>İmzalayanın </a:t>
            </a:r>
            <a:r>
              <a:rPr lang="tr-TR" altLang="tr-TR" sz="2800" b="1" dirty="0">
                <a:solidFill>
                  <a:srgbClr val="FF0000"/>
                </a:solidFill>
              </a:rPr>
              <a:t>Adı SOYADI </a:t>
            </a:r>
            <a:r>
              <a:rPr lang="tr-TR" altLang="tr-TR" sz="2800" b="1" dirty="0">
                <a:solidFill>
                  <a:srgbClr val="000000"/>
                </a:solidFill>
              </a:rPr>
              <a:t>yazılır.</a:t>
            </a:r>
          </a:p>
          <a:p>
            <a:pPr marL="285750" indent="-285750" algn="just">
              <a:lnSpc>
                <a:spcPct val="80000"/>
              </a:lnSpc>
              <a:buFont typeface="Arial" panose="020B0604020202020204" pitchFamily="34" charset="0"/>
              <a:buChar char="•"/>
            </a:pPr>
            <a:r>
              <a:rPr lang="tr-TR" altLang="tr-TR" sz="2800" b="1" u="sng" dirty="0">
                <a:solidFill>
                  <a:srgbClr val="FF0000"/>
                </a:solidFill>
              </a:rPr>
              <a:t>Alt satıra </a:t>
            </a:r>
            <a:r>
              <a:rPr lang="tr-TR" altLang="tr-TR" sz="2800" b="1" dirty="0">
                <a:solidFill>
                  <a:srgbClr val="000000"/>
                </a:solidFill>
              </a:rPr>
              <a:t>unvanı yazılır.</a:t>
            </a:r>
          </a:p>
        </p:txBody>
      </p:sp>
    </p:spTree>
    <p:extLst>
      <p:ext uri="{BB962C8B-B14F-4D97-AF65-F5344CB8AC3E}">
        <p14:creationId xmlns:p14="http://schemas.microsoft.com/office/powerpoint/2010/main" val="1972166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5577052" cy="461665"/>
          </a:xfrm>
          <a:prstGeom prst="rect">
            <a:avLst/>
          </a:prstGeom>
          <a:noFill/>
        </p:spPr>
        <p:txBody>
          <a:bodyPr wrap="square" rtlCol="0">
            <a:spAutoFit/>
          </a:bodyPr>
          <a:lstStyle/>
          <a:p>
            <a:r>
              <a:rPr lang="tr-TR" sz="2400" dirty="0" smtClean="0">
                <a:solidFill>
                  <a:srgbClr val="FFC000"/>
                </a:solidFill>
              </a:rPr>
              <a:t>ÜÇÜNCÜ BİR MAKAM UYGUN GÖRÜŞÜ </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3" name="Dikdörtgen 2"/>
          <p:cNvSpPr/>
          <p:nvPr/>
        </p:nvSpPr>
        <p:spPr>
          <a:xfrm>
            <a:off x="648561" y="1253096"/>
            <a:ext cx="8163499" cy="5016758"/>
          </a:xfrm>
          <a:prstGeom prst="rect">
            <a:avLst/>
          </a:prstGeom>
        </p:spPr>
        <p:txBody>
          <a:bodyPr wrap="square">
            <a:spAutoFit/>
          </a:bodyPr>
          <a:lstStyle/>
          <a:p>
            <a:pPr algn="ctr">
              <a:defRPr/>
            </a:pPr>
            <a:r>
              <a:rPr lang="tr-TR" sz="1600" b="1" dirty="0"/>
              <a:t>REKTÖRLÜK MAKAMINA</a:t>
            </a:r>
          </a:p>
          <a:p>
            <a:pPr>
              <a:defRPr/>
            </a:pPr>
            <a:r>
              <a:rPr lang="tr-TR" sz="1600" dirty="0"/>
              <a:t>	</a:t>
            </a:r>
            <a:r>
              <a:rPr lang="tr-TR" sz="1600" dirty="0" smtClean="0"/>
              <a:t>.....................................................................................................................................................................................................................</a:t>
            </a:r>
            <a:endParaRPr lang="tr-TR" sz="1600" dirty="0"/>
          </a:p>
          <a:p>
            <a:pPr>
              <a:defRPr/>
            </a:pPr>
            <a:r>
              <a:rPr lang="tr-TR" sz="1600" dirty="0"/>
              <a:t>                                     Olurlarınıza saygılarımla arz ederim.</a:t>
            </a:r>
          </a:p>
          <a:p>
            <a:pPr>
              <a:defRPr/>
            </a:pPr>
            <a:r>
              <a:rPr lang="tr-TR" sz="1600" dirty="0"/>
              <a:t>                                               </a:t>
            </a:r>
            <a:r>
              <a:rPr lang="tr-TR" sz="1600" dirty="0" smtClean="0"/>
              <a:t>                                                                            </a:t>
            </a:r>
            <a:endParaRPr lang="tr-TR" sz="1600" dirty="0"/>
          </a:p>
          <a:p>
            <a:pPr>
              <a:defRPr/>
            </a:pPr>
            <a:r>
              <a:rPr lang="tr-TR" sz="1600" dirty="0"/>
              <a:t>                                                                                 			               </a:t>
            </a:r>
            <a:r>
              <a:rPr lang="tr-TR" sz="1600" dirty="0" smtClean="0"/>
              <a:t>   </a:t>
            </a:r>
            <a:r>
              <a:rPr lang="tr-TR" sz="1600" dirty="0">
                <a:solidFill>
                  <a:srgbClr val="FF0000"/>
                </a:solidFill>
              </a:rPr>
              <a:t>(İmza)</a:t>
            </a:r>
          </a:p>
          <a:p>
            <a:pPr>
              <a:defRPr/>
            </a:pPr>
            <a:r>
              <a:rPr lang="tr-TR" sz="1600" dirty="0"/>
              <a:t>                                                                         		          	         </a:t>
            </a:r>
            <a:r>
              <a:rPr lang="tr-TR" sz="1600" dirty="0" smtClean="0"/>
              <a:t>       </a:t>
            </a:r>
            <a:r>
              <a:rPr lang="tr-TR" sz="1600" b="1" dirty="0"/>
              <a:t>Namık CEYHAN</a:t>
            </a:r>
          </a:p>
          <a:p>
            <a:pPr>
              <a:defRPr/>
            </a:pPr>
            <a:r>
              <a:rPr lang="tr-TR" sz="1600" dirty="0"/>
              <a:t>							                        </a:t>
            </a:r>
            <a:r>
              <a:rPr lang="tr-TR" sz="1600" dirty="0" smtClean="0"/>
              <a:t>                          Personel </a:t>
            </a:r>
            <a:r>
              <a:rPr lang="tr-TR" sz="1600" dirty="0"/>
              <a:t>Daire Başkanı         </a:t>
            </a:r>
          </a:p>
          <a:p>
            <a:pPr>
              <a:defRPr/>
            </a:pPr>
            <a:r>
              <a:rPr lang="tr-TR" sz="1600" b="1" dirty="0" smtClean="0"/>
              <a:t>  Uygun </a:t>
            </a:r>
            <a:r>
              <a:rPr lang="tr-TR" sz="1600" b="1" dirty="0"/>
              <a:t>görüşle arz ederim</a:t>
            </a:r>
            <a:r>
              <a:rPr lang="tr-TR" sz="1600" dirty="0"/>
              <a:t>. </a:t>
            </a:r>
          </a:p>
          <a:p>
            <a:pPr>
              <a:defRPr/>
            </a:pPr>
            <a:r>
              <a:rPr lang="tr-TR" sz="1600" dirty="0"/>
              <a:t>          …./05/2017</a:t>
            </a:r>
          </a:p>
          <a:p>
            <a:pPr>
              <a:defRPr/>
            </a:pPr>
            <a:endParaRPr lang="tr-TR" sz="1600" dirty="0"/>
          </a:p>
          <a:p>
            <a:pPr>
              <a:defRPr/>
            </a:pPr>
            <a:r>
              <a:rPr lang="tr-TR" sz="1600" dirty="0"/>
              <a:t>                     </a:t>
            </a:r>
            <a:r>
              <a:rPr lang="tr-TR" sz="1600" dirty="0" smtClean="0"/>
              <a:t> </a:t>
            </a:r>
            <a:r>
              <a:rPr lang="tr-TR" sz="1600" dirty="0" smtClean="0">
                <a:solidFill>
                  <a:srgbClr val="FF0000"/>
                </a:solidFill>
              </a:rPr>
              <a:t>(</a:t>
            </a:r>
            <a:r>
              <a:rPr lang="tr-TR" sz="1600" dirty="0">
                <a:solidFill>
                  <a:srgbClr val="FF0000"/>
                </a:solidFill>
              </a:rPr>
              <a:t>İmza)</a:t>
            </a:r>
          </a:p>
          <a:p>
            <a:pPr>
              <a:defRPr/>
            </a:pPr>
            <a:r>
              <a:rPr lang="tr-TR" sz="1600" i="1" dirty="0"/>
              <a:t>      </a:t>
            </a:r>
            <a:r>
              <a:rPr lang="tr-TR" sz="1600" b="1" dirty="0"/>
              <a:t>Prof. Dr. Hasan Kürşat GÜLEŞ</a:t>
            </a:r>
            <a:endParaRPr lang="tr-TR" sz="1600" b="1" i="1" dirty="0"/>
          </a:p>
          <a:p>
            <a:pPr>
              <a:defRPr/>
            </a:pPr>
            <a:r>
              <a:rPr lang="tr-TR" sz="1600" dirty="0"/>
              <a:t>                Genel Sekreter </a:t>
            </a:r>
            <a:r>
              <a:rPr lang="tr-TR" sz="1600" dirty="0" smtClean="0"/>
              <a:t>V.</a:t>
            </a:r>
            <a:endParaRPr lang="tr-TR" sz="1600" dirty="0"/>
          </a:p>
          <a:p>
            <a:pPr algn="ctr">
              <a:defRPr/>
            </a:pPr>
            <a:r>
              <a:rPr lang="tr-TR" sz="1600" b="1" dirty="0"/>
              <a:t>  O L U R</a:t>
            </a:r>
          </a:p>
          <a:p>
            <a:pPr algn="ctr">
              <a:defRPr/>
            </a:pPr>
            <a:r>
              <a:rPr lang="tr-TR" sz="1600" dirty="0"/>
              <a:t> …../05/2017</a:t>
            </a:r>
          </a:p>
          <a:p>
            <a:pPr algn="ctr">
              <a:defRPr/>
            </a:pPr>
            <a:endParaRPr lang="tr-TR" sz="1600" dirty="0"/>
          </a:p>
          <a:p>
            <a:pPr algn="ctr">
              <a:defRPr/>
            </a:pPr>
            <a:r>
              <a:rPr lang="tr-TR" sz="1600" dirty="0"/>
              <a:t>  </a:t>
            </a:r>
            <a:r>
              <a:rPr lang="tr-TR" sz="1600" dirty="0">
                <a:solidFill>
                  <a:srgbClr val="FF0000"/>
                </a:solidFill>
              </a:rPr>
              <a:t>(İmza)</a:t>
            </a:r>
          </a:p>
          <a:p>
            <a:pPr algn="ctr">
              <a:defRPr/>
            </a:pPr>
            <a:r>
              <a:rPr lang="tr-TR" sz="1600" b="1" dirty="0"/>
              <a:t>Prof. Dr. Cumhur ÇÖKMÜŞ</a:t>
            </a:r>
          </a:p>
          <a:p>
            <a:pPr algn="ctr">
              <a:defRPr/>
            </a:pPr>
            <a:r>
              <a:rPr lang="tr-TR" sz="1600" dirty="0"/>
              <a:t>Rektör </a:t>
            </a:r>
            <a:r>
              <a:rPr lang="tr-TR" sz="1600" dirty="0" smtClean="0"/>
              <a:t>V.</a:t>
            </a:r>
            <a:endParaRPr lang="tr-TR" sz="1600" dirty="0"/>
          </a:p>
        </p:txBody>
      </p:sp>
    </p:spTree>
    <p:extLst>
      <p:ext uri="{BB962C8B-B14F-4D97-AF65-F5344CB8AC3E}">
        <p14:creationId xmlns:p14="http://schemas.microsoft.com/office/powerpoint/2010/main" val="507498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50522" y="1378069"/>
            <a:ext cx="8229599" cy="3785652"/>
          </a:xfrm>
          <a:prstGeom prst="rect">
            <a:avLst/>
          </a:prstGeom>
        </p:spPr>
        <p:txBody>
          <a:bodyPr wrap="square">
            <a:spAutoFit/>
          </a:bodyPr>
          <a:lstStyle/>
          <a:p>
            <a:pPr algn="ctr">
              <a:defRPr/>
            </a:pPr>
            <a:r>
              <a:rPr lang="tr-TR" sz="1600" b="1" dirty="0"/>
              <a:t>REKTÖRLÜK MAKAMINA</a:t>
            </a:r>
          </a:p>
          <a:p>
            <a:pPr>
              <a:defRPr/>
            </a:pPr>
            <a:r>
              <a:rPr lang="tr-TR" sz="1600" dirty="0"/>
              <a:t>		</a:t>
            </a:r>
            <a:r>
              <a:rPr lang="tr-TR" sz="1600" dirty="0" smtClean="0"/>
              <a:t>............................................................................................................................................................................................................</a:t>
            </a:r>
            <a:endParaRPr lang="tr-TR" sz="1600" dirty="0"/>
          </a:p>
          <a:p>
            <a:pPr>
              <a:defRPr/>
            </a:pPr>
            <a:r>
              <a:rPr lang="tr-TR" sz="1600" dirty="0"/>
              <a:t>                                     Olurlarınıza saygılarımla arz ederim.</a:t>
            </a:r>
          </a:p>
          <a:p>
            <a:pPr>
              <a:defRPr/>
            </a:pPr>
            <a:r>
              <a:rPr lang="tr-TR" sz="1600" dirty="0"/>
              <a:t>                                                                                                                                  </a:t>
            </a:r>
          </a:p>
          <a:p>
            <a:pPr>
              <a:defRPr/>
            </a:pPr>
            <a:r>
              <a:rPr lang="tr-TR" sz="1600" dirty="0"/>
              <a:t>                                                                                 			 		          	</a:t>
            </a:r>
          </a:p>
          <a:p>
            <a:pPr lvl="8">
              <a:defRPr/>
            </a:pPr>
            <a:r>
              <a:rPr lang="tr-TR" sz="1600" dirty="0"/>
              <a:t>                     </a:t>
            </a:r>
            <a:r>
              <a:rPr lang="tr-TR" sz="1600" dirty="0" smtClean="0"/>
              <a:t>		                    </a:t>
            </a:r>
            <a:r>
              <a:rPr lang="tr-TR" sz="1600" dirty="0" smtClean="0">
                <a:solidFill>
                  <a:srgbClr val="FF0000"/>
                </a:solidFill>
              </a:rPr>
              <a:t>İmza</a:t>
            </a:r>
          </a:p>
          <a:p>
            <a:pPr lvl="8" algn="r">
              <a:defRPr/>
            </a:pPr>
            <a:r>
              <a:rPr lang="tr-TR" sz="1600" i="1" dirty="0" smtClean="0"/>
              <a:t>      </a:t>
            </a:r>
            <a:r>
              <a:rPr lang="tr-TR" sz="1600" b="1" dirty="0" smtClean="0"/>
              <a:t>Prof. Dr. Hasan Kürşat GÜLEŞ</a:t>
            </a:r>
            <a:endParaRPr lang="tr-TR" sz="1600" b="1" i="1" dirty="0" smtClean="0"/>
          </a:p>
          <a:p>
            <a:pPr lvl="8">
              <a:defRPr/>
            </a:pPr>
            <a:r>
              <a:rPr lang="tr-TR" sz="1600" dirty="0" smtClean="0"/>
              <a:t>                                                       Genel </a:t>
            </a:r>
            <a:r>
              <a:rPr lang="tr-TR" sz="1600" dirty="0"/>
              <a:t>Sekreter </a:t>
            </a:r>
          </a:p>
          <a:p>
            <a:pPr algn="ctr">
              <a:defRPr/>
            </a:pPr>
            <a:r>
              <a:rPr lang="tr-TR" sz="1600" b="1" dirty="0"/>
              <a:t>  O L U R</a:t>
            </a:r>
          </a:p>
          <a:p>
            <a:pPr algn="ctr">
              <a:defRPr/>
            </a:pPr>
            <a:r>
              <a:rPr lang="tr-TR" sz="1600" dirty="0"/>
              <a:t> …../05/2017</a:t>
            </a:r>
          </a:p>
          <a:p>
            <a:pPr algn="ctr">
              <a:defRPr/>
            </a:pPr>
            <a:r>
              <a:rPr lang="tr-TR" sz="1600" dirty="0">
                <a:solidFill>
                  <a:srgbClr val="FF0000"/>
                </a:solidFill>
              </a:rPr>
              <a:t> (İmza)</a:t>
            </a:r>
            <a:endParaRPr lang="tr-TR" sz="1600" dirty="0"/>
          </a:p>
          <a:p>
            <a:pPr algn="ctr">
              <a:defRPr/>
            </a:pPr>
            <a:r>
              <a:rPr lang="tr-TR" sz="1600" b="1" dirty="0" smtClean="0"/>
              <a:t>Prof</a:t>
            </a:r>
            <a:r>
              <a:rPr lang="tr-TR" sz="1600" b="1" dirty="0"/>
              <a:t>. Dr. Cumhur ÇÖKMÜŞ</a:t>
            </a:r>
          </a:p>
          <a:p>
            <a:pPr algn="ctr">
              <a:defRPr/>
            </a:pPr>
            <a:r>
              <a:rPr lang="tr-TR" sz="1600" dirty="0"/>
              <a:t>Rektör </a:t>
            </a:r>
          </a:p>
        </p:txBody>
      </p:sp>
      <p:sp>
        <p:nvSpPr>
          <p:cNvPr id="3" name="Metin kutusu 2"/>
          <p:cNvSpPr txBox="1"/>
          <p:nvPr/>
        </p:nvSpPr>
        <p:spPr>
          <a:xfrm>
            <a:off x="2555913" y="605928"/>
            <a:ext cx="2632580" cy="461665"/>
          </a:xfrm>
          <a:prstGeom prst="rect">
            <a:avLst/>
          </a:prstGeom>
          <a:noFill/>
        </p:spPr>
        <p:txBody>
          <a:bodyPr wrap="none" rtlCol="0">
            <a:spAutoFit/>
          </a:bodyPr>
          <a:lstStyle/>
          <a:p>
            <a:r>
              <a:rPr lang="tr-TR" sz="2400" dirty="0" smtClean="0">
                <a:solidFill>
                  <a:srgbClr val="FFC000"/>
                </a:solidFill>
              </a:rPr>
              <a:t>ONAY/OLUR ÖRNEK</a:t>
            </a:r>
            <a:endParaRPr lang="tr-TR" sz="2400" dirty="0">
              <a:solidFill>
                <a:srgbClr val="FFC000"/>
              </a:solidFill>
            </a:endParaRPr>
          </a:p>
        </p:txBody>
      </p:sp>
    </p:spTree>
    <p:extLst>
      <p:ext uri="{BB962C8B-B14F-4D97-AF65-F5344CB8AC3E}">
        <p14:creationId xmlns:p14="http://schemas.microsoft.com/office/powerpoint/2010/main" val="965604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7"/>
            <a:ext cx="4783838" cy="830997"/>
          </a:xfrm>
          <a:prstGeom prst="rect">
            <a:avLst/>
          </a:prstGeom>
          <a:noFill/>
        </p:spPr>
        <p:txBody>
          <a:bodyPr wrap="square" rtlCol="0">
            <a:spAutoFit/>
          </a:bodyPr>
          <a:lstStyle/>
          <a:p>
            <a:r>
              <a:rPr lang="tr-TR" sz="2400" b="1" dirty="0">
                <a:solidFill>
                  <a:srgbClr val="FFC000"/>
                </a:solidFill>
              </a:rPr>
              <a:t>EK / EKLER </a:t>
            </a:r>
            <a:br>
              <a:rPr lang="tr-TR" sz="2400" b="1" dirty="0">
                <a:solidFill>
                  <a:srgbClr val="FFC000"/>
                </a:solidFill>
              </a:rPr>
            </a:b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3" name="Dikdörtgen 2"/>
          <p:cNvSpPr/>
          <p:nvPr/>
        </p:nvSpPr>
        <p:spPr>
          <a:xfrm>
            <a:off x="473725" y="1134737"/>
            <a:ext cx="7271133" cy="2308324"/>
          </a:xfrm>
          <a:prstGeom prst="rect">
            <a:avLst/>
          </a:prstGeom>
        </p:spPr>
        <p:txBody>
          <a:bodyPr wrap="square">
            <a:spAutoFit/>
          </a:bodyPr>
          <a:lstStyle/>
          <a:p>
            <a:r>
              <a:rPr lang="tr-TR" sz="2400" dirty="0" smtClean="0">
                <a:solidFill>
                  <a:prstClr val="black"/>
                </a:solidFill>
                <a:ea typeface="+mj-ea"/>
                <a:cs typeface="+mj-cs"/>
              </a:rPr>
              <a:t>Yetkili makamın imza </a:t>
            </a:r>
            <a:r>
              <a:rPr lang="tr-TR" sz="2400" dirty="0">
                <a:solidFill>
                  <a:prstClr val="black"/>
                </a:solidFill>
                <a:ea typeface="+mj-ea"/>
                <a:cs typeface="+mj-cs"/>
              </a:rPr>
              <a:t>bölümünden sonra yazılır</a:t>
            </a:r>
            <a:r>
              <a:rPr lang="tr-TR" sz="2400" dirty="0" smtClean="0">
                <a:solidFill>
                  <a:prstClr val="black"/>
                </a:solidFill>
                <a:ea typeface="+mj-ea"/>
                <a:cs typeface="+mj-cs"/>
              </a:rPr>
              <a:t>.</a:t>
            </a:r>
          </a:p>
          <a:p>
            <a:r>
              <a:rPr lang="tr-TR" sz="2400" dirty="0">
                <a:solidFill>
                  <a:prstClr val="black"/>
                </a:solidFill>
                <a:ea typeface="+mj-ea"/>
                <a:cs typeface="+mj-cs"/>
              </a:rPr>
              <a:t/>
            </a:r>
            <a:br>
              <a:rPr lang="tr-TR" sz="2400" dirty="0">
                <a:solidFill>
                  <a:prstClr val="black"/>
                </a:solidFill>
                <a:ea typeface="+mj-ea"/>
                <a:cs typeface="+mj-cs"/>
              </a:rPr>
            </a:br>
            <a:r>
              <a:rPr lang="tr-TR" sz="2400" dirty="0" smtClean="0">
                <a:solidFill>
                  <a:prstClr val="black"/>
                </a:solidFill>
                <a:ea typeface="+mj-ea"/>
                <a:cs typeface="+mj-cs"/>
              </a:rPr>
              <a:t>- </a:t>
            </a:r>
            <a:r>
              <a:rPr lang="tr-TR" sz="2400" dirty="0">
                <a:solidFill>
                  <a:prstClr val="black"/>
                </a:solidFill>
                <a:ea typeface="+mj-ea"/>
                <a:cs typeface="+mj-cs"/>
              </a:rPr>
              <a:t>Fazla sayıda ise numaralandırılır.</a:t>
            </a:r>
            <a:br>
              <a:rPr lang="tr-TR" sz="2400" dirty="0">
                <a:solidFill>
                  <a:prstClr val="black"/>
                </a:solidFill>
                <a:ea typeface="+mj-ea"/>
                <a:cs typeface="+mj-cs"/>
              </a:rPr>
            </a:br>
            <a:r>
              <a:rPr lang="tr-TR" sz="2400" dirty="0">
                <a:solidFill>
                  <a:prstClr val="black"/>
                </a:solidFill>
                <a:ea typeface="+mj-ea"/>
                <a:cs typeface="+mj-cs"/>
              </a:rPr>
              <a:t> </a:t>
            </a:r>
            <a:r>
              <a:rPr lang="tr-TR" sz="2400" dirty="0" smtClean="0">
                <a:solidFill>
                  <a:prstClr val="black"/>
                </a:solidFill>
                <a:ea typeface="+mj-ea"/>
                <a:cs typeface="+mj-cs"/>
              </a:rPr>
              <a:t>- </a:t>
            </a:r>
            <a:r>
              <a:rPr lang="tr-TR" sz="2400" dirty="0">
                <a:solidFill>
                  <a:srgbClr val="FF0000"/>
                </a:solidFill>
                <a:ea typeface="+mj-ea"/>
                <a:cs typeface="+mj-cs"/>
              </a:rPr>
              <a:t>Liste şeklinde ise ayrı sayfa yapılır</a:t>
            </a:r>
            <a:r>
              <a:rPr lang="tr-TR" sz="2400" dirty="0">
                <a:solidFill>
                  <a:prstClr val="black"/>
                </a:solidFill>
                <a:ea typeface="+mj-ea"/>
                <a:cs typeface="+mj-cs"/>
              </a:rPr>
              <a:t>.</a:t>
            </a:r>
            <a:br>
              <a:rPr lang="tr-TR" sz="2400" dirty="0">
                <a:solidFill>
                  <a:prstClr val="black"/>
                </a:solidFill>
                <a:ea typeface="+mj-ea"/>
                <a:cs typeface="+mj-cs"/>
              </a:rPr>
            </a:br>
            <a:r>
              <a:rPr lang="tr-TR" sz="2400" dirty="0" smtClean="0">
                <a:solidFill>
                  <a:prstClr val="black"/>
                </a:solidFill>
                <a:ea typeface="+mj-ea"/>
                <a:cs typeface="+mj-cs"/>
              </a:rPr>
              <a:t>- </a:t>
            </a:r>
            <a:r>
              <a:rPr lang="tr-TR" sz="2400" dirty="0">
                <a:solidFill>
                  <a:prstClr val="black"/>
                </a:solidFill>
                <a:ea typeface="+mj-ea"/>
                <a:cs typeface="+mj-cs"/>
              </a:rPr>
              <a:t>Eklerin nerelere gönderildiği </a:t>
            </a:r>
            <a:r>
              <a:rPr lang="tr-TR" sz="2400" dirty="0" smtClean="0">
                <a:solidFill>
                  <a:srgbClr val="FF0000"/>
                </a:solidFill>
                <a:ea typeface="+mj-ea"/>
                <a:cs typeface="+mj-cs"/>
              </a:rPr>
              <a:t>DAĞITIM </a:t>
            </a:r>
            <a:r>
              <a:rPr lang="tr-TR" sz="2400" dirty="0">
                <a:solidFill>
                  <a:srgbClr val="FF0000"/>
                </a:solidFill>
                <a:ea typeface="+mj-ea"/>
                <a:cs typeface="+mj-cs"/>
              </a:rPr>
              <a:t>bölümünde ayrıca gösterilir.</a:t>
            </a:r>
            <a:endParaRPr lang="tr-TR" dirty="0"/>
          </a:p>
        </p:txBody>
      </p:sp>
      <p:sp>
        <p:nvSpPr>
          <p:cNvPr id="4" name="Dikdörtgen 3"/>
          <p:cNvSpPr/>
          <p:nvPr/>
        </p:nvSpPr>
        <p:spPr>
          <a:xfrm>
            <a:off x="649995" y="3617450"/>
            <a:ext cx="4748270" cy="2616101"/>
          </a:xfrm>
          <a:prstGeom prst="rect">
            <a:avLst/>
          </a:prstGeom>
        </p:spPr>
        <p:txBody>
          <a:bodyPr wrap="square">
            <a:spAutoFit/>
          </a:bodyPr>
          <a:lstStyle/>
          <a:p>
            <a:pPr marL="342900" lvl="0" indent="-342900" algn="ctr">
              <a:spcBef>
                <a:spcPct val="20000"/>
              </a:spcBef>
              <a:buClr>
                <a:srgbClr val="4F81BD"/>
              </a:buClr>
              <a:buSzPct val="70000"/>
              <a:defRPr/>
            </a:pPr>
            <a:r>
              <a:rPr lang="tr-TR" sz="2000" b="1" u="sng" dirty="0">
                <a:solidFill>
                  <a:srgbClr val="FF0000"/>
                </a:solidFill>
              </a:rPr>
              <a:t>ÖRNEK</a:t>
            </a:r>
            <a:r>
              <a:rPr lang="tr-TR" sz="2000" b="1" u="sng" dirty="0" smtClean="0">
                <a:solidFill>
                  <a:srgbClr val="FF0000"/>
                </a:solidFill>
              </a:rPr>
              <a:t>:    </a:t>
            </a:r>
          </a:p>
          <a:p>
            <a:pPr marL="342900" lvl="0" indent="-342900">
              <a:spcBef>
                <a:spcPct val="20000"/>
              </a:spcBef>
              <a:buClr>
                <a:srgbClr val="4F81BD"/>
              </a:buClr>
              <a:buSzPct val="70000"/>
              <a:defRPr/>
            </a:pPr>
            <a:r>
              <a:rPr lang="tr-TR" sz="2000" b="1" dirty="0" smtClean="0"/>
              <a:t>EK: Form (1 sayfa)</a:t>
            </a:r>
            <a:endParaRPr lang="tr-TR" sz="2000" dirty="0"/>
          </a:p>
          <a:p>
            <a:pPr marL="342900" lvl="0" indent="-342900">
              <a:spcBef>
                <a:spcPct val="20000"/>
              </a:spcBef>
              <a:buClr>
                <a:srgbClr val="4F81BD"/>
              </a:buClr>
              <a:buSzPct val="70000"/>
              <a:defRPr/>
            </a:pPr>
            <a:r>
              <a:rPr lang="tr-TR" sz="2000" b="1" dirty="0">
                <a:solidFill>
                  <a:prstClr val="black"/>
                </a:solidFill>
              </a:rPr>
              <a:t>EKLER </a:t>
            </a:r>
            <a:r>
              <a:rPr lang="tr-TR" sz="2000" b="1" dirty="0" smtClean="0">
                <a:solidFill>
                  <a:prstClr val="black"/>
                </a:solidFill>
              </a:rPr>
              <a:t>:</a:t>
            </a:r>
            <a:endParaRPr lang="tr-TR" sz="2000" b="1" dirty="0">
              <a:solidFill>
                <a:prstClr val="black"/>
              </a:solidFill>
            </a:endParaRPr>
          </a:p>
          <a:p>
            <a:pPr marL="342900" lvl="0" indent="-342900">
              <a:spcBef>
                <a:spcPct val="20000"/>
              </a:spcBef>
              <a:buClr>
                <a:srgbClr val="4F81BD"/>
              </a:buClr>
              <a:buSzPct val="70000"/>
              <a:defRPr/>
            </a:pPr>
            <a:r>
              <a:rPr lang="tr-TR" sz="2000" dirty="0" smtClean="0">
                <a:solidFill>
                  <a:prstClr val="black"/>
                </a:solidFill>
              </a:rPr>
              <a:t>         1- </a:t>
            </a:r>
            <a:r>
              <a:rPr lang="tr-TR" sz="2000" dirty="0">
                <a:solidFill>
                  <a:prstClr val="black"/>
                </a:solidFill>
              </a:rPr>
              <a:t>Yazı Örneği (…. sayfa)</a:t>
            </a:r>
          </a:p>
          <a:p>
            <a:pPr marL="342900" lvl="0" indent="-342900">
              <a:spcBef>
                <a:spcPct val="20000"/>
              </a:spcBef>
              <a:buClr>
                <a:srgbClr val="4F81BD"/>
              </a:buClr>
              <a:buSzPct val="70000"/>
              <a:defRPr/>
            </a:pPr>
            <a:r>
              <a:rPr lang="tr-TR" sz="2000" dirty="0" smtClean="0">
                <a:solidFill>
                  <a:prstClr val="black"/>
                </a:solidFill>
              </a:rPr>
              <a:t>         2- </a:t>
            </a:r>
            <a:r>
              <a:rPr lang="tr-TR" sz="2000" dirty="0">
                <a:solidFill>
                  <a:prstClr val="black"/>
                </a:solidFill>
              </a:rPr>
              <a:t>Yönetmelik (…. sayfa)</a:t>
            </a:r>
          </a:p>
          <a:p>
            <a:pPr marL="342900" lvl="0" indent="-342900">
              <a:spcBef>
                <a:spcPct val="20000"/>
              </a:spcBef>
              <a:buClr>
                <a:srgbClr val="4F81BD"/>
              </a:buClr>
              <a:buSzPct val="70000"/>
              <a:defRPr/>
            </a:pPr>
            <a:r>
              <a:rPr lang="tr-TR" sz="2000" dirty="0" smtClean="0">
                <a:solidFill>
                  <a:prstClr val="black"/>
                </a:solidFill>
              </a:rPr>
              <a:t>         3- </a:t>
            </a:r>
            <a:r>
              <a:rPr lang="tr-TR" sz="2000" dirty="0">
                <a:solidFill>
                  <a:prstClr val="black"/>
                </a:solidFill>
              </a:rPr>
              <a:t>Disket         (…. adet</a:t>
            </a:r>
            <a:r>
              <a:rPr lang="tr-TR" sz="2000" dirty="0" smtClean="0">
                <a:solidFill>
                  <a:prstClr val="black"/>
                </a:solidFill>
              </a:rPr>
              <a:t>)</a:t>
            </a:r>
          </a:p>
          <a:p>
            <a:pPr marL="342900" lvl="0" indent="-342900">
              <a:spcBef>
                <a:spcPct val="20000"/>
              </a:spcBef>
              <a:buClr>
                <a:srgbClr val="4F81BD"/>
              </a:buClr>
              <a:buSzPct val="70000"/>
              <a:defRPr/>
            </a:pPr>
            <a:r>
              <a:rPr lang="tr-TR" sz="2000" b="1" dirty="0" smtClean="0">
                <a:solidFill>
                  <a:prstClr val="black"/>
                </a:solidFill>
              </a:rPr>
              <a:t>EK</a:t>
            </a:r>
            <a:r>
              <a:rPr lang="tr-TR" sz="2000" dirty="0" smtClean="0">
                <a:solidFill>
                  <a:prstClr val="black"/>
                </a:solidFill>
              </a:rPr>
              <a:t>: Liste ( 1 sayfa)</a:t>
            </a:r>
            <a:endParaRPr lang="tr-TR" sz="2000" dirty="0">
              <a:solidFill>
                <a:prstClr val="black"/>
              </a:solidFill>
            </a:endParaRPr>
          </a:p>
        </p:txBody>
      </p:sp>
    </p:spTree>
    <p:extLst>
      <p:ext uri="{BB962C8B-B14F-4D97-AF65-F5344CB8AC3E}">
        <p14:creationId xmlns:p14="http://schemas.microsoft.com/office/powerpoint/2010/main" val="3001241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DAĞITIM</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589402" y="1340297"/>
            <a:ext cx="8202058" cy="1200329"/>
          </a:xfrm>
          <a:prstGeom prst="rect">
            <a:avLst/>
          </a:prstGeom>
        </p:spPr>
        <p:txBody>
          <a:bodyPr wrap="square">
            <a:spAutoFit/>
          </a:bodyPr>
          <a:lstStyle/>
          <a:p>
            <a:pPr>
              <a:lnSpc>
                <a:spcPct val="80000"/>
              </a:lnSpc>
            </a:pPr>
            <a:r>
              <a:rPr lang="tr-TR" altLang="tr-TR" dirty="0" smtClean="0"/>
              <a:t>-Ek </a:t>
            </a:r>
            <a:r>
              <a:rPr lang="tr-TR" altLang="tr-TR" dirty="0"/>
              <a:t>yoksa, DAĞITIM eklerin yerine yazılır</a:t>
            </a:r>
            <a:r>
              <a:rPr lang="tr-TR" altLang="tr-TR" dirty="0" smtClean="0"/>
              <a:t>. Ek varsa </a:t>
            </a:r>
            <a:r>
              <a:rPr lang="tr-TR" altLang="tr-TR" dirty="0" err="1" smtClean="0"/>
              <a:t>EK’lerden</a:t>
            </a:r>
            <a:r>
              <a:rPr lang="tr-TR" altLang="tr-TR" dirty="0" smtClean="0"/>
              <a:t> sonrasına yazılır</a:t>
            </a:r>
            <a:r>
              <a:rPr lang="tr-TR" altLang="tr-TR" b="1" dirty="0" smtClean="0"/>
              <a:t/>
            </a:r>
            <a:br>
              <a:rPr lang="tr-TR" altLang="tr-TR" b="1" dirty="0" smtClean="0"/>
            </a:br>
            <a:r>
              <a:rPr lang="tr-TR" altLang="tr-TR" b="1" dirty="0" smtClean="0"/>
              <a:t> </a:t>
            </a:r>
            <a:r>
              <a:rPr lang="tr-TR" altLang="tr-TR" b="1" dirty="0"/>
              <a:t/>
            </a:r>
            <a:br>
              <a:rPr lang="tr-TR" altLang="tr-TR" b="1" dirty="0"/>
            </a:br>
            <a:r>
              <a:rPr lang="tr-TR" altLang="tr-TR" dirty="0"/>
              <a:t>-</a:t>
            </a:r>
            <a:r>
              <a:rPr lang="tr-TR" altLang="tr-TR" b="1" dirty="0"/>
              <a:t> </a:t>
            </a:r>
            <a:r>
              <a:rPr lang="tr-TR" altLang="tr-TR" dirty="0">
                <a:solidFill>
                  <a:srgbClr val="FF0000"/>
                </a:solidFill>
              </a:rPr>
              <a:t>Gereğini </a:t>
            </a:r>
            <a:r>
              <a:rPr lang="tr-TR" altLang="tr-TR" dirty="0"/>
              <a:t>yerine getirecekler ile</a:t>
            </a:r>
            <a:r>
              <a:rPr lang="tr-TR" altLang="tr-TR" dirty="0">
                <a:solidFill>
                  <a:srgbClr val="FF0000"/>
                </a:solidFill>
              </a:rPr>
              <a:t> </a:t>
            </a:r>
            <a:r>
              <a:rPr lang="tr-TR" altLang="tr-TR" dirty="0" smtClean="0">
                <a:solidFill>
                  <a:srgbClr val="FF0000"/>
                </a:solidFill>
              </a:rPr>
              <a:t>bilgi</a:t>
            </a:r>
            <a:r>
              <a:rPr lang="tr-TR" altLang="tr-TR" dirty="0" smtClean="0"/>
              <a:t> </a:t>
            </a:r>
            <a:r>
              <a:rPr lang="tr-TR" altLang="tr-TR" dirty="0"/>
              <a:t>edinmesi istenenler ayrı ayrı belirtilir.</a:t>
            </a:r>
            <a:br>
              <a:rPr lang="tr-TR" altLang="tr-TR" dirty="0"/>
            </a:br>
            <a:r>
              <a:rPr lang="tr-TR" altLang="tr-TR" dirty="0"/>
              <a:t/>
            </a:r>
            <a:br>
              <a:rPr lang="tr-TR" altLang="tr-TR" dirty="0"/>
            </a:br>
            <a:r>
              <a:rPr lang="tr-TR" altLang="tr-TR" dirty="0"/>
              <a:t>-  </a:t>
            </a:r>
            <a:r>
              <a:rPr lang="tr-TR" altLang="tr-TR" dirty="0" err="1"/>
              <a:t>EKLER’in</a:t>
            </a:r>
            <a:r>
              <a:rPr lang="tr-TR" altLang="tr-TR" dirty="0"/>
              <a:t> nerelere gönderildiği </a:t>
            </a:r>
            <a:r>
              <a:rPr lang="tr-TR" altLang="tr-TR" dirty="0" err="1"/>
              <a:t>DAĞITIM’da</a:t>
            </a:r>
            <a:r>
              <a:rPr lang="tr-TR" altLang="tr-TR" dirty="0"/>
              <a:t> görülmelidir</a:t>
            </a:r>
            <a:r>
              <a:rPr lang="tr-TR" altLang="tr-TR" dirty="0" smtClean="0"/>
              <a:t>.</a:t>
            </a:r>
            <a:endParaRPr lang="tr-TR" altLang="tr-TR" dirty="0"/>
          </a:p>
        </p:txBody>
      </p:sp>
      <p:sp>
        <p:nvSpPr>
          <p:cNvPr id="3" name="Dikdörtgen 2"/>
          <p:cNvSpPr/>
          <p:nvPr/>
        </p:nvSpPr>
        <p:spPr>
          <a:xfrm>
            <a:off x="743637" y="2626043"/>
            <a:ext cx="6681731" cy="3850285"/>
          </a:xfrm>
          <a:prstGeom prst="rect">
            <a:avLst/>
          </a:prstGeom>
        </p:spPr>
        <p:txBody>
          <a:bodyPr wrap="square">
            <a:spAutoFit/>
          </a:bodyPr>
          <a:lstStyle/>
          <a:p>
            <a:pPr marL="342900" lvl="0" indent="-342900">
              <a:lnSpc>
                <a:spcPct val="80000"/>
              </a:lnSpc>
              <a:spcBef>
                <a:spcPct val="20000"/>
              </a:spcBef>
              <a:buClr>
                <a:srgbClr val="4F81BD"/>
              </a:buClr>
              <a:buSzPct val="70000"/>
              <a:defRPr/>
            </a:pPr>
            <a:r>
              <a:rPr lang="tr-TR" sz="2400" b="1" u="sng" dirty="0">
                <a:solidFill>
                  <a:srgbClr val="FF0000"/>
                </a:solidFill>
              </a:rPr>
              <a:t>ÖRNEKLER:</a:t>
            </a:r>
            <a:endParaRPr lang="tr-TR" sz="2400" b="1" dirty="0">
              <a:solidFill>
                <a:srgbClr val="FF0000"/>
              </a:solidFill>
            </a:endParaRPr>
          </a:p>
          <a:p>
            <a:pPr marL="342900" lvl="0" indent="-342900">
              <a:lnSpc>
                <a:spcPct val="80000"/>
              </a:lnSpc>
              <a:spcBef>
                <a:spcPct val="20000"/>
              </a:spcBef>
              <a:buClr>
                <a:srgbClr val="4F81BD"/>
              </a:buClr>
              <a:buSzPct val="70000"/>
              <a:defRPr/>
            </a:pPr>
            <a:r>
              <a:rPr lang="tr-TR" sz="1500" b="1" dirty="0">
                <a:solidFill>
                  <a:prstClr val="black"/>
                </a:solidFill>
              </a:rPr>
              <a:t>1- </a:t>
            </a:r>
            <a:r>
              <a:rPr lang="tr-TR" sz="1500" b="1" u="sng" dirty="0">
                <a:solidFill>
                  <a:prstClr val="black"/>
                </a:solidFill>
              </a:rPr>
              <a:t>Genel Dağıtım:</a:t>
            </a:r>
            <a:endParaRPr lang="tr-TR" sz="1500" dirty="0">
              <a:solidFill>
                <a:prstClr val="black"/>
              </a:solidFill>
            </a:endParaRPr>
          </a:p>
          <a:p>
            <a:pPr marL="342900" lvl="0" indent="-342900">
              <a:lnSpc>
                <a:spcPct val="80000"/>
              </a:lnSpc>
              <a:spcBef>
                <a:spcPct val="20000"/>
              </a:spcBef>
              <a:buClr>
                <a:srgbClr val="4F81BD"/>
              </a:buClr>
              <a:buSzPct val="70000"/>
              <a:defRPr/>
            </a:pPr>
            <a:r>
              <a:rPr lang="tr-TR" sz="1500" dirty="0">
                <a:solidFill>
                  <a:prstClr val="black"/>
                </a:solidFill>
              </a:rPr>
              <a:t>DAĞITIM :  </a:t>
            </a:r>
          </a:p>
          <a:p>
            <a:pPr marL="342900" lvl="0" indent="-342900">
              <a:lnSpc>
                <a:spcPct val="80000"/>
              </a:lnSpc>
              <a:spcBef>
                <a:spcPct val="20000"/>
              </a:spcBef>
              <a:buClr>
                <a:srgbClr val="4F81BD"/>
              </a:buClr>
              <a:buSzPct val="70000"/>
              <a:defRPr/>
            </a:pPr>
            <a:r>
              <a:rPr lang="tr-TR" sz="1500" dirty="0">
                <a:solidFill>
                  <a:prstClr val="black"/>
                </a:solidFill>
              </a:rPr>
              <a:t>Tüm Birimler</a:t>
            </a:r>
            <a:endParaRPr lang="tr-TR" sz="1500" b="1" dirty="0">
              <a:solidFill>
                <a:prstClr val="black"/>
              </a:solidFill>
            </a:endParaRPr>
          </a:p>
          <a:p>
            <a:pPr marL="342900" lvl="0" indent="-342900">
              <a:lnSpc>
                <a:spcPct val="80000"/>
              </a:lnSpc>
              <a:spcBef>
                <a:spcPct val="20000"/>
              </a:spcBef>
              <a:buClr>
                <a:srgbClr val="4F81BD"/>
              </a:buClr>
              <a:buSzPct val="70000"/>
              <a:defRPr/>
            </a:pPr>
            <a:endParaRPr lang="tr-TR" sz="1500" b="1" dirty="0">
              <a:solidFill>
                <a:prstClr val="black"/>
              </a:solidFill>
            </a:endParaRPr>
          </a:p>
          <a:p>
            <a:pPr marL="342900" lvl="0" indent="-342900">
              <a:lnSpc>
                <a:spcPct val="80000"/>
              </a:lnSpc>
              <a:spcBef>
                <a:spcPct val="20000"/>
              </a:spcBef>
              <a:buClr>
                <a:srgbClr val="4F81BD"/>
              </a:buClr>
              <a:buSzPct val="70000"/>
              <a:defRPr/>
            </a:pPr>
            <a:r>
              <a:rPr lang="tr-TR" sz="1500" b="1" dirty="0">
                <a:solidFill>
                  <a:prstClr val="black"/>
                </a:solidFill>
              </a:rPr>
              <a:t>2- Gereği   </a:t>
            </a:r>
            <a:r>
              <a:rPr lang="tr-TR" sz="1500" b="1" dirty="0" smtClean="0">
                <a:solidFill>
                  <a:prstClr val="black"/>
                </a:solidFill>
              </a:rPr>
              <a:t>ve Bilgi varsa:                      </a:t>
            </a:r>
            <a:endParaRPr lang="tr-TR" sz="1500" dirty="0">
              <a:solidFill>
                <a:prstClr val="black"/>
              </a:solidFill>
            </a:endParaRPr>
          </a:p>
          <a:p>
            <a:pPr marL="342900" lvl="0" indent="-342900">
              <a:lnSpc>
                <a:spcPct val="80000"/>
              </a:lnSpc>
              <a:spcBef>
                <a:spcPct val="20000"/>
              </a:spcBef>
              <a:buClr>
                <a:srgbClr val="4F81BD"/>
              </a:buClr>
              <a:buSzPct val="70000"/>
              <a:defRPr/>
            </a:pPr>
            <a:r>
              <a:rPr lang="tr-TR" sz="1500" dirty="0">
                <a:solidFill>
                  <a:prstClr val="black"/>
                </a:solidFill>
              </a:rPr>
              <a:t>DAĞITIM :</a:t>
            </a:r>
          </a:p>
          <a:p>
            <a:pPr marL="342900" lvl="0" indent="-342900">
              <a:lnSpc>
                <a:spcPct val="80000"/>
              </a:lnSpc>
              <a:spcBef>
                <a:spcPct val="20000"/>
              </a:spcBef>
              <a:buClr>
                <a:srgbClr val="4F81BD"/>
              </a:buClr>
              <a:buSzPct val="70000"/>
              <a:defRPr/>
            </a:pPr>
            <a:r>
              <a:rPr lang="tr-TR" sz="1500" dirty="0">
                <a:solidFill>
                  <a:prstClr val="black"/>
                </a:solidFill>
              </a:rPr>
              <a:t>Gereği :		</a:t>
            </a:r>
            <a:r>
              <a:rPr lang="tr-TR" sz="1500" dirty="0" smtClean="0">
                <a:solidFill>
                  <a:prstClr val="black"/>
                </a:solidFill>
              </a:rPr>
              <a:t>                                             Bilgi</a:t>
            </a:r>
            <a:r>
              <a:rPr lang="tr-TR" sz="1500" dirty="0">
                <a:solidFill>
                  <a:prstClr val="black"/>
                </a:solidFill>
              </a:rPr>
              <a:t>:					</a:t>
            </a:r>
          </a:p>
          <a:p>
            <a:pPr marL="342900" lvl="0" indent="-342900">
              <a:lnSpc>
                <a:spcPct val="80000"/>
              </a:lnSpc>
              <a:spcBef>
                <a:spcPct val="20000"/>
              </a:spcBef>
              <a:buClr>
                <a:srgbClr val="4F81BD"/>
              </a:buClr>
              <a:buSzPct val="70000"/>
              <a:defRPr/>
            </a:pPr>
            <a:r>
              <a:rPr lang="tr-TR" sz="1500" dirty="0">
                <a:solidFill>
                  <a:prstClr val="black"/>
                </a:solidFill>
              </a:rPr>
              <a:t>Personel Daire Başkanlığı	</a:t>
            </a:r>
            <a:r>
              <a:rPr lang="tr-TR" sz="1500" dirty="0" smtClean="0">
                <a:solidFill>
                  <a:prstClr val="black"/>
                </a:solidFill>
              </a:rPr>
              <a:t>                        TDBF </a:t>
            </a:r>
            <a:r>
              <a:rPr lang="tr-TR" sz="1500" dirty="0">
                <a:solidFill>
                  <a:prstClr val="black"/>
                </a:solidFill>
              </a:rPr>
              <a:t>Dekanlığı		</a:t>
            </a:r>
            <a:endParaRPr lang="tr-TR" sz="1500" b="1" dirty="0">
              <a:solidFill>
                <a:prstClr val="black"/>
              </a:solidFill>
            </a:endParaRPr>
          </a:p>
          <a:p>
            <a:pPr marL="342900" lvl="0" indent="-342900">
              <a:lnSpc>
                <a:spcPct val="80000"/>
              </a:lnSpc>
              <a:spcBef>
                <a:spcPct val="20000"/>
              </a:spcBef>
              <a:buClr>
                <a:srgbClr val="4F81BD"/>
              </a:buClr>
              <a:buSzPct val="70000"/>
              <a:defRPr/>
            </a:pPr>
            <a:endParaRPr lang="tr-TR" sz="1500" b="1" dirty="0">
              <a:solidFill>
                <a:prstClr val="black"/>
              </a:solidFill>
            </a:endParaRPr>
          </a:p>
          <a:p>
            <a:pPr marL="342900" lvl="0" indent="-342900">
              <a:lnSpc>
                <a:spcPct val="80000"/>
              </a:lnSpc>
              <a:spcBef>
                <a:spcPct val="20000"/>
              </a:spcBef>
              <a:buClr>
                <a:srgbClr val="4F81BD"/>
              </a:buClr>
              <a:buSzPct val="70000"/>
              <a:defRPr/>
            </a:pPr>
            <a:r>
              <a:rPr lang="tr-TR" sz="1500" b="1" dirty="0">
                <a:solidFill>
                  <a:prstClr val="black"/>
                </a:solidFill>
              </a:rPr>
              <a:t>3-</a:t>
            </a:r>
            <a:r>
              <a:rPr lang="tr-TR" sz="1500" b="1" u="sng" dirty="0">
                <a:solidFill>
                  <a:prstClr val="black"/>
                </a:solidFill>
              </a:rPr>
              <a:t> Ekleri Açıklayan Dağıtım:</a:t>
            </a:r>
            <a:endParaRPr lang="tr-TR" sz="1500" dirty="0">
              <a:solidFill>
                <a:prstClr val="black"/>
              </a:solidFill>
            </a:endParaRPr>
          </a:p>
          <a:p>
            <a:pPr marL="342900" lvl="0" indent="-342900">
              <a:lnSpc>
                <a:spcPct val="80000"/>
              </a:lnSpc>
              <a:spcBef>
                <a:spcPct val="20000"/>
              </a:spcBef>
              <a:buClr>
                <a:srgbClr val="4F81BD"/>
              </a:buClr>
              <a:buSzPct val="70000"/>
              <a:defRPr/>
            </a:pPr>
            <a:r>
              <a:rPr lang="tr-TR" sz="1500" dirty="0">
                <a:solidFill>
                  <a:prstClr val="black"/>
                </a:solidFill>
              </a:rPr>
              <a:t> </a:t>
            </a:r>
            <a:r>
              <a:rPr lang="tr-TR" sz="1500" b="1" u="sng" dirty="0">
                <a:solidFill>
                  <a:prstClr val="black"/>
                </a:solidFill>
              </a:rPr>
              <a:t>DAĞITIM:</a:t>
            </a:r>
          </a:p>
          <a:p>
            <a:pPr marL="342900" lvl="0" indent="-342900">
              <a:lnSpc>
                <a:spcPct val="80000"/>
              </a:lnSpc>
              <a:spcBef>
                <a:spcPct val="20000"/>
              </a:spcBef>
              <a:buClr>
                <a:srgbClr val="4F81BD"/>
              </a:buClr>
              <a:buSzPct val="70000"/>
              <a:defRPr/>
            </a:pPr>
            <a:r>
              <a:rPr lang="tr-TR" sz="1500" dirty="0">
                <a:solidFill>
                  <a:prstClr val="black"/>
                </a:solidFill>
              </a:rPr>
              <a:t> Yükseköğretim Kurulu Başkanlığına  </a:t>
            </a:r>
          </a:p>
          <a:p>
            <a:pPr marL="342900" lvl="0" indent="-342900">
              <a:lnSpc>
                <a:spcPct val="80000"/>
              </a:lnSpc>
              <a:spcBef>
                <a:spcPct val="20000"/>
              </a:spcBef>
              <a:buClr>
                <a:srgbClr val="4F81BD"/>
              </a:buClr>
              <a:buSzPct val="70000"/>
              <a:defRPr/>
            </a:pPr>
            <a:r>
              <a:rPr lang="tr-TR" sz="1500" dirty="0">
                <a:solidFill>
                  <a:prstClr val="black"/>
                </a:solidFill>
              </a:rPr>
              <a:t> ÖSYM Başkanlığına(Ek-1 konulmadı)</a:t>
            </a:r>
          </a:p>
          <a:p>
            <a:pPr marL="342900" lvl="0" indent="-342900">
              <a:lnSpc>
                <a:spcPct val="80000"/>
              </a:lnSpc>
              <a:spcBef>
                <a:spcPct val="20000"/>
              </a:spcBef>
              <a:buClr>
                <a:srgbClr val="4F81BD"/>
              </a:buClr>
              <a:buSzPct val="70000"/>
              <a:defRPr/>
            </a:pPr>
            <a:r>
              <a:rPr lang="tr-TR" sz="1500" dirty="0">
                <a:solidFill>
                  <a:prstClr val="black"/>
                </a:solidFill>
              </a:rPr>
              <a:t> Konya Valiliğine (</a:t>
            </a:r>
            <a:r>
              <a:rPr lang="tr-TR" sz="1500" dirty="0" smtClean="0">
                <a:solidFill>
                  <a:prstClr val="black"/>
                </a:solidFill>
              </a:rPr>
              <a:t>Ekler </a:t>
            </a:r>
            <a:r>
              <a:rPr lang="tr-TR" sz="1500" dirty="0">
                <a:solidFill>
                  <a:prstClr val="black"/>
                </a:solidFill>
              </a:rPr>
              <a:t>konulmadı)</a:t>
            </a:r>
          </a:p>
          <a:p>
            <a:pPr marL="342900" lvl="0" indent="-342900">
              <a:lnSpc>
                <a:spcPct val="80000"/>
              </a:lnSpc>
              <a:spcBef>
                <a:spcPct val="20000"/>
              </a:spcBef>
              <a:buClr>
                <a:srgbClr val="4F81BD"/>
              </a:buClr>
              <a:buSzPct val="70000"/>
              <a:defRPr/>
            </a:pPr>
            <a:r>
              <a:rPr lang="tr-TR" sz="1500" dirty="0">
                <a:solidFill>
                  <a:prstClr val="black"/>
                </a:solidFill>
              </a:rPr>
              <a:t> </a:t>
            </a:r>
          </a:p>
        </p:txBody>
      </p:sp>
    </p:spTree>
    <p:extLst>
      <p:ext uri="{BB962C8B-B14F-4D97-AF65-F5344CB8AC3E}">
        <p14:creationId xmlns:p14="http://schemas.microsoft.com/office/powerpoint/2010/main" val="1270017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PARAF</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424149" y="1538198"/>
            <a:ext cx="8146974" cy="4154984"/>
          </a:xfrm>
          <a:prstGeom prst="rect">
            <a:avLst/>
          </a:prstGeom>
        </p:spPr>
        <p:txBody>
          <a:bodyPr wrap="square">
            <a:spAutoFit/>
          </a:bodyPr>
          <a:lstStyle/>
          <a:p>
            <a:pPr>
              <a:lnSpc>
                <a:spcPct val="80000"/>
              </a:lnSpc>
            </a:pPr>
            <a:r>
              <a:rPr lang="tr-TR" altLang="tr-TR" sz="2800" b="1" dirty="0" smtClean="0"/>
              <a:t>Yazının –yazıyı hazırlayan-birimde/kurumda </a:t>
            </a:r>
            <a:r>
              <a:rPr lang="tr-TR" altLang="tr-TR" sz="2800" b="1" dirty="0"/>
              <a:t>kalan nüshası paraflıdır</a:t>
            </a:r>
            <a:r>
              <a:rPr lang="tr-TR" altLang="tr-TR" sz="2800" b="1" dirty="0" smtClean="0"/>
              <a:t>.</a:t>
            </a:r>
          </a:p>
          <a:p>
            <a:pPr>
              <a:lnSpc>
                <a:spcPct val="80000"/>
              </a:lnSpc>
            </a:pPr>
            <a:endParaRPr lang="tr-TR" altLang="tr-TR" sz="2800" b="1" dirty="0" smtClean="0"/>
          </a:p>
          <a:p>
            <a:pPr>
              <a:lnSpc>
                <a:spcPct val="80000"/>
              </a:lnSpc>
            </a:pPr>
            <a:r>
              <a:rPr lang="tr-TR" altLang="tr-TR" sz="2000" b="1" dirty="0" smtClean="0"/>
              <a:t>- Adres </a:t>
            </a:r>
            <a:r>
              <a:rPr lang="tr-TR" altLang="tr-TR" sz="2000" b="1" dirty="0"/>
              <a:t>bölümünün hemen üstünde ve yazı alanının solunda yer alır.</a:t>
            </a:r>
          </a:p>
          <a:p>
            <a:pPr>
              <a:lnSpc>
                <a:spcPct val="80000"/>
              </a:lnSpc>
            </a:pPr>
            <a:r>
              <a:rPr lang="tr-TR" altLang="tr-TR" sz="2000" b="1" dirty="0" smtClean="0"/>
              <a:t>- </a:t>
            </a:r>
            <a:r>
              <a:rPr lang="tr-TR" altLang="tr-TR" sz="2000" b="1" dirty="0"/>
              <a:t>En fazla 5 kişi tarafından paraf edilir</a:t>
            </a:r>
            <a:r>
              <a:rPr lang="tr-TR" altLang="tr-TR" sz="2000" b="1" dirty="0" smtClean="0"/>
              <a:t>.</a:t>
            </a:r>
          </a:p>
          <a:p>
            <a:pPr>
              <a:lnSpc>
                <a:spcPct val="80000"/>
              </a:lnSpc>
            </a:pPr>
            <a:r>
              <a:rPr lang="tr-TR" altLang="tr-TR" sz="2000" b="1" dirty="0" smtClean="0"/>
              <a:t> </a:t>
            </a:r>
            <a:r>
              <a:rPr lang="tr-TR" altLang="tr-TR" sz="2000" b="1" dirty="0"/>
              <a:t>(</a:t>
            </a:r>
            <a:r>
              <a:rPr lang="tr-TR" altLang="tr-TR" sz="2000" b="1" dirty="0">
                <a:solidFill>
                  <a:srgbClr val="FF0000"/>
                </a:solidFill>
              </a:rPr>
              <a:t>yazıyı hazırlayan personelden kontrol eden makamları sıralanır</a:t>
            </a:r>
            <a:r>
              <a:rPr lang="tr-TR" altLang="tr-TR" sz="2000" b="1" dirty="0"/>
              <a:t>)</a:t>
            </a:r>
          </a:p>
          <a:p>
            <a:pPr marL="342900" indent="-342900">
              <a:lnSpc>
                <a:spcPct val="80000"/>
              </a:lnSpc>
              <a:buFontTx/>
              <a:buChar char="-"/>
            </a:pPr>
            <a:r>
              <a:rPr lang="tr-TR" altLang="tr-TR" sz="2000" b="1" dirty="0" smtClean="0"/>
              <a:t>Unvanlar </a:t>
            </a:r>
            <a:r>
              <a:rPr lang="tr-TR" altLang="tr-TR" sz="2000" b="1" dirty="0"/>
              <a:t>kısa yazılabilir</a:t>
            </a:r>
            <a:r>
              <a:rPr lang="tr-TR" altLang="tr-TR" sz="2000" b="1" dirty="0" smtClean="0"/>
              <a:t>.</a:t>
            </a:r>
          </a:p>
          <a:p>
            <a:pPr>
              <a:lnSpc>
                <a:spcPct val="80000"/>
              </a:lnSpc>
            </a:pPr>
            <a:endParaRPr lang="tr-TR" altLang="tr-TR" sz="2000" b="1" dirty="0"/>
          </a:p>
          <a:p>
            <a:pPr>
              <a:lnSpc>
                <a:spcPct val="80000"/>
              </a:lnSpc>
            </a:pPr>
            <a:r>
              <a:rPr lang="tr-TR" altLang="tr-TR" sz="2000" b="1" dirty="0" smtClean="0"/>
              <a:t>- Tarih</a:t>
            </a:r>
            <a:r>
              <a:rPr lang="tr-TR" altLang="tr-TR" sz="2000" b="1" dirty="0"/>
              <a:t>, el yazısı ile paraflayan tarafından  atılır</a:t>
            </a:r>
            <a:r>
              <a:rPr lang="tr-TR" altLang="tr-TR" sz="2000" b="1" dirty="0" smtClean="0"/>
              <a:t>.</a:t>
            </a:r>
          </a:p>
          <a:p>
            <a:pPr>
              <a:lnSpc>
                <a:spcPct val="80000"/>
              </a:lnSpc>
            </a:pPr>
            <a:endParaRPr lang="tr-TR" altLang="tr-TR" b="1" dirty="0" smtClean="0"/>
          </a:p>
          <a:p>
            <a:pPr>
              <a:lnSpc>
                <a:spcPct val="80000"/>
              </a:lnSpc>
            </a:pPr>
            <a:endParaRPr lang="tr-TR" altLang="tr-TR" b="1" dirty="0"/>
          </a:p>
          <a:p>
            <a:pPr>
              <a:lnSpc>
                <a:spcPct val="80000"/>
              </a:lnSpc>
            </a:pPr>
            <a:endParaRPr lang="tr-TR" altLang="tr-TR" b="1" dirty="0" smtClean="0"/>
          </a:p>
          <a:p>
            <a:pPr>
              <a:lnSpc>
                <a:spcPct val="80000"/>
              </a:lnSpc>
            </a:pPr>
            <a:endParaRPr lang="tr-TR" altLang="tr-TR" b="1" dirty="0"/>
          </a:p>
          <a:p>
            <a:pPr>
              <a:lnSpc>
                <a:spcPct val="80000"/>
              </a:lnSpc>
            </a:pPr>
            <a:r>
              <a:rPr lang="tr-TR" altLang="tr-TR" b="1" dirty="0">
                <a:solidFill>
                  <a:srgbClr val="FF0000"/>
                </a:solidFill>
              </a:rPr>
              <a:t>ÖRNEK:      </a:t>
            </a:r>
            <a:r>
              <a:rPr lang="tr-TR" altLang="tr-TR" b="1" dirty="0"/>
              <a:t>../05/2017 Memur                 : H. AYASLI                                  </a:t>
            </a:r>
            <a:r>
              <a:rPr lang="tr-TR" altLang="tr-TR" b="1" dirty="0">
                <a:solidFill>
                  <a:srgbClr val="FF0000"/>
                </a:solidFill>
              </a:rPr>
              <a:t>		                        	        </a:t>
            </a:r>
            <a:r>
              <a:rPr lang="tr-TR" altLang="tr-TR" b="1" dirty="0" smtClean="0">
                <a:solidFill>
                  <a:srgbClr val="FF0000"/>
                </a:solidFill>
              </a:rPr>
              <a:t>   </a:t>
            </a:r>
            <a:r>
              <a:rPr lang="tr-TR" altLang="tr-TR" b="1" dirty="0" smtClean="0"/>
              <a:t>../</a:t>
            </a:r>
            <a:r>
              <a:rPr lang="tr-TR" altLang="tr-TR" b="1" dirty="0"/>
              <a:t>05/2017 Per. Da. Bşk.         : N. CEYHAN                        </a:t>
            </a:r>
          </a:p>
          <a:p>
            <a:pPr>
              <a:lnSpc>
                <a:spcPct val="80000"/>
              </a:lnSpc>
            </a:pPr>
            <a:r>
              <a:rPr lang="tr-TR" altLang="tr-TR" b="1" dirty="0"/>
              <a:t>                    ../05/2017 Genel Sekreter V.: Prof. Dr. </a:t>
            </a:r>
            <a:r>
              <a:rPr lang="tr-TR" altLang="tr-TR" b="1" dirty="0" smtClean="0"/>
              <a:t>H.K.GÜLEŞ</a:t>
            </a:r>
            <a:endParaRPr lang="tr-TR" altLang="tr-TR" b="1" dirty="0"/>
          </a:p>
        </p:txBody>
      </p:sp>
    </p:spTree>
    <p:extLst>
      <p:ext uri="{BB962C8B-B14F-4D97-AF65-F5344CB8AC3E}">
        <p14:creationId xmlns:p14="http://schemas.microsoft.com/office/powerpoint/2010/main" val="2991790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KOORDİNASYONLU PARAF</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501267" y="1277642"/>
            <a:ext cx="8444429" cy="2256002"/>
          </a:xfrm>
          <a:prstGeom prst="rect">
            <a:avLst/>
          </a:prstGeom>
        </p:spPr>
        <p:txBody>
          <a:bodyPr wrap="square">
            <a:spAutoFit/>
          </a:bodyPr>
          <a:lstStyle/>
          <a:p>
            <a:pPr lvl="1" indent="-354013">
              <a:lnSpc>
                <a:spcPct val="95000"/>
              </a:lnSpc>
              <a:spcBef>
                <a:spcPct val="0"/>
              </a:spcBef>
              <a:buClr>
                <a:srgbClr val="0066FF"/>
              </a:buClr>
            </a:pPr>
            <a:r>
              <a:rPr lang="tr-TR" altLang="tr-TR" dirty="0">
                <a:solidFill>
                  <a:srgbClr val="C0504D"/>
                </a:solidFill>
              </a:rPr>
              <a:t> </a:t>
            </a:r>
            <a:r>
              <a:rPr lang="tr-TR" altLang="tr-TR" sz="2000" b="1" dirty="0" smtClean="0">
                <a:solidFill>
                  <a:prstClr val="black"/>
                </a:solidFill>
              </a:rPr>
              <a:t>Başka birimlerle işbirliği yapılarak hazırlanan yazılarda</a:t>
            </a:r>
            <a:r>
              <a:rPr lang="en-US" altLang="tr-TR" sz="2000" b="1" dirty="0" smtClean="0">
                <a:solidFill>
                  <a:prstClr val="black"/>
                </a:solidFill>
              </a:rPr>
              <a:t>, </a:t>
            </a:r>
            <a:r>
              <a:rPr lang="tr-TR" altLang="tr-TR" sz="2000" b="1" dirty="0" smtClean="0">
                <a:solidFill>
                  <a:prstClr val="black"/>
                </a:solidFill>
              </a:rPr>
              <a:t>paraf</a:t>
            </a:r>
            <a:r>
              <a:rPr lang="en-US" altLang="tr-TR" sz="2000" b="1" dirty="0" smtClean="0">
                <a:solidFill>
                  <a:prstClr val="black"/>
                </a:solidFill>
              </a:rPr>
              <a:t> </a:t>
            </a:r>
            <a:r>
              <a:rPr lang="en-US" altLang="tr-TR" sz="2000" b="1" dirty="0" err="1">
                <a:solidFill>
                  <a:prstClr val="black"/>
                </a:solidFill>
              </a:rPr>
              <a:t>bölümünden</a:t>
            </a:r>
            <a:r>
              <a:rPr lang="tr-TR" altLang="tr-TR" sz="2000" b="1" dirty="0">
                <a:solidFill>
                  <a:prstClr val="black"/>
                </a:solidFill>
              </a:rPr>
              <a:t> </a:t>
            </a:r>
            <a:r>
              <a:rPr lang="tr-TR" altLang="tr-TR" sz="2000" b="1" dirty="0" smtClean="0">
                <a:solidFill>
                  <a:prstClr val="black"/>
                </a:solidFill>
              </a:rPr>
              <a:t>sonra bir satır aralığı bırakılarak</a:t>
            </a:r>
          </a:p>
          <a:p>
            <a:pPr lvl="0">
              <a:lnSpc>
                <a:spcPct val="95000"/>
              </a:lnSpc>
              <a:spcBef>
                <a:spcPct val="0"/>
              </a:spcBef>
            </a:pPr>
            <a:endParaRPr lang="tr-TR" altLang="tr-TR" sz="2000" b="1" dirty="0">
              <a:solidFill>
                <a:prstClr val="black"/>
              </a:solidFill>
            </a:endParaRPr>
          </a:p>
          <a:p>
            <a:pPr lvl="0">
              <a:lnSpc>
                <a:spcPct val="95000"/>
              </a:lnSpc>
              <a:spcBef>
                <a:spcPct val="0"/>
              </a:spcBef>
            </a:pPr>
            <a:r>
              <a:rPr lang="en-US" altLang="tr-TR" sz="2000" b="1" dirty="0">
                <a:solidFill>
                  <a:prstClr val="black"/>
                </a:solidFill>
              </a:rPr>
              <a:t>“</a:t>
            </a:r>
            <a:r>
              <a:rPr lang="en-US" altLang="tr-TR" sz="2000" b="1" dirty="0" err="1">
                <a:solidFill>
                  <a:srgbClr val="FF0000"/>
                </a:solidFill>
              </a:rPr>
              <a:t>Koordinasyon</a:t>
            </a:r>
            <a:r>
              <a:rPr lang="en-US" altLang="tr-TR" sz="2000" b="1" dirty="0">
                <a:solidFill>
                  <a:prstClr val="black"/>
                </a:solidFill>
              </a:rPr>
              <a:t>:” </a:t>
            </a:r>
            <a:r>
              <a:rPr lang="tr-TR" altLang="tr-TR" sz="2000" b="1" dirty="0" smtClean="0">
                <a:solidFill>
                  <a:prstClr val="black"/>
                </a:solidFill>
              </a:rPr>
              <a:t>yazılır ve işbirliğine</a:t>
            </a:r>
            <a:r>
              <a:rPr lang="en-US" altLang="tr-TR" sz="2000" b="1" dirty="0" smtClean="0">
                <a:solidFill>
                  <a:prstClr val="black"/>
                </a:solidFill>
              </a:rPr>
              <a:t> u</a:t>
            </a:r>
            <a:r>
              <a:rPr lang="tr-TR" altLang="tr-TR" sz="2000" b="1" dirty="0">
                <a:solidFill>
                  <a:prstClr val="black"/>
                </a:solidFill>
              </a:rPr>
              <a:t>dahil olan personelin </a:t>
            </a:r>
            <a:r>
              <a:rPr lang="tr-TR" altLang="tr-TR" sz="2000" b="1" dirty="0" smtClean="0">
                <a:solidFill>
                  <a:prstClr val="black"/>
                </a:solidFill>
              </a:rPr>
              <a:t>u</a:t>
            </a:r>
            <a:r>
              <a:rPr lang="en-US" altLang="tr-TR" sz="2000" b="1" dirty="0" err="1" smtClean="0">
                <a:solidFill>
                  <a:prstClr val="black"/>
                </a:solidFill>
              </a:rPr>
              <a:t>nvan</a:t>
            </a:r>
            <a:r>
              <a:rPr lang="en-US" altLang="tr-TR" sz="2000" b="1" dirty="0">
                <a:solidFill>
                  <a:prstClr val="black"/>
                </a:solidFill>
              </a:rPr>
              <a:t>, </a:t>
            </a:r>
            <a:r>
              <a:rPr lang="tr-TR" altLang="tr-TR" sz="2000" b="1" dirty="0" smtClean="0">
                <a:solidFill>
                  <a:prstClr val="black"/>
                </a:solidFill>
              </a:rPr>
              <a:t>ad ve soyadları paraf bölümündeki biçime uygun olarak düzenlenir</a:t>
            </a:r>
            <a:r>
              <a:rPr lang="en-US" altLang="tr-TR" sz="2000" b="1" dirty="0" smtClean="0">
                <a:solidFill>
                  <a:prstClr val="black"/>
                </a:solidFill>
              </a:rPr>
              <a:t>. </a:t>
            </a:r>
            <a:endParaRPr lang="tr-TR" altLang="tr-TR" sz="2000" b="1" dirty="0">
              <a:solidFill>
                <a:prstClr val="black"/>
              </a:solidFill>
            </a:endParaRPr>
          </a:p>
          <a:p>
            <a:pPr lvl="0">
              <a:lnSpc>
                <a:spcPct val="95000"/>
              </a:lnSpc>
              <a:spcBef>
                <a:spcPct val="0"/>
              </a:spcBef>
            </a:pPr>
            <a:endParaRPr lang="tr-TR" altLang="tr-TR" sz="2400" b="1" dirty="0">
              <a:solidFill>
                <a:prstClr val="black"/>
              </a:solidFill>
            </a:endParaRPr>
          </a:p>
          <a:p>
            <a:pPr lvl="0">
              <a:lnSpc>
                <a:spcPct val="95000"/>
              </a:lnSpc>
              <a:spcBef>
                <a:spcPct val="0"/>
              </a:spcBef>
            </a:pPr>
            <a:endParaRPr lang="en-US" altLang="tr-TR" sz="2400" b="1" dirty="0">
              <a:solidFill>
                <a:prstClr val="black"/>
              </a:solidFill>
            </a:endParaRPr>
          </a:p>
        </p:txBody>
      </p:sp>
      <p:sp>
        <p:nvSpPr>
          <p:cNvPr id="3" name="Dikdörtgen 2"/>
          <p:cNvSpPr/>
          <p:nvPr/>
        </p:nvSpPr>
        <p:spPr>
          <a:xfrm>
            <a:off x="809740" y="3320494"/>
            <a:ext cx="5712246" cy="1975926"/>
          </a:xfrm>
          <a:prstGeom prst="rect">
            <a:avLst/>
          </a:prstGeom>
        </p:spPr>
        <p:txBody>
          <a:bodyPr wrap="square">
            <a:spAutoFit/>
          </a:bodyPr>
          <a:lstStyle/>
          <a:p>
            <a:pPr marL="342900" indent="-342900">
              <a:lnSpc>
                <a:spcPct val="80000"/>
              </a:lnSpc>
              <a:spcBef>
                <a:spcPct val="20000"/>
              </a:spcBef>
              <a:buClr>
                <a:schemeClr val="accent1"/>
              </a:buClr>
              <a:buSzPct val="70000"/>
              <a:defRPr/>
            </a:pPr>
            <a:r>
              <a:rPr lang="tr-TR" b="1" u="sng" dirty="0">
                <a:solidFill>
                  <a:srgbClr val="FF0000"/>
                </a:solidFill>
              </a:rPr>
              <a:t>ÖRNEK:</a:t>
            </a:r>
            <a:r>
              <a:rPr lang="tr-TR" dirty="0"/>
              <a:t>			</a:t>
            </a:r>
          </a:p>
          <a:p>
            <a:pPr marL="342900" indent="-342900">
              <a:lnSpc>
                <a:spcPct val="80000"/>
              </a:lnSpc>
              <a:spcBef>
                <a:spcPct val="20000"/>
              </a:spcBef>
              <a:buClr>
                <a:schemeClr val="accent1"/>
              </a:buClr>
              <a:buSzPct val="70000"/>
              <a:defRPr/>
            </a:pPr>
            <a:r>
              <a:rPr lang="tr-TR" dirty="0"/>
              <a:t>../../</a:t>
            </a:r>
            <a:r>
              <a:rPr lang="tr-TR" dirty="0" smtClean="0"/>
              <a:t>2017 </a:t>
            </a:r>
            <a:r>
              <a:rPr lang="tr-TR" dirty="0"/>
              <a:t>Memur		</a:t>
            </a:r>
            <a:r>
              <a:rPr lang="tr-TR" dirty="0" smtClean="0"/>
              <a:t>         : </a:t>
            </a:r>
            <a:r>
              <a:rPr lang="tr-TR" dirty="0"/>
              <a:t>F.ERGİN                	</a:t>
            </a:r>
          </a:p>
          <a:p>
            <a:pPr marL="342900" indent="-342900">
              <a:lnSpc>
                <a:spcPct val="80000"/>
              </a:lnSpc>
              <a:spcBef>
                <a:spcPct val="20000"/>
              </a:spcBef>
              <a:buClr>
                <a:schemeClr val="accent1"/>
              </a:buClr>
              <a:buSzPct val="70000"/>
              <a:defRPr/>
            </a:pPr>
            <a:r>
              <a:rPr lang="tr-TR" dirty="0"/>
              <a:t>../../</a:t>
            </a:r>
            <a:r>
              <a:rPr lang="tr-TR" dirty="0" smtClean="0"/>
              <a:t>2017 </a:t>
            </a:r>
            <a:r>
              <a:rPr lang="tr-TR" dirty="0"/>
              <a:t>Personel Da. </a:t>
            </a:r>
            <a:r>
              <a:rPr lang="tr-TR" dirty="0" err="1"/>
              <a:t>Bşk</a:t>
            </a:r>
            <a:r>
              <a:rPr lang="tr-TR" dirty="0"/>
              <a:t>    	: N. CEYHAN       	</a:t>
            </a:r>
          </a:p>
          <a:p>
            <a:pPr marL="342900" indent="-342900">
              <a:lnSpc>
                <a:spcPct val="80000"/>
              </a:lnSpc>
              <a:spcBef>
                <a:spcPct val="20000"/>
              </a:spcBef>
              <a:buClr>
                <a:schemeClr val="accent1"/>
              </a:buClr>
              <a:buSzPct val="70000"/>
              <a:defRPr/>
            </a:pPr>
            <a:r>
              <a:rPr lang="tr-TR" dirty="0"/>
              <a:t>../../</a:t>
            </a:r>
            <a:r>
              <a:rPr lang="tr-TR" dirty="0" smtClean="0"/>
              <a:t>2017 </a:t>
            </a:r>
            <a:r>
              <a:rPr lang="tr-TR" dirty="0"/>
              <a:t>Genel Sekreter V.     </a:t>
            </a:r>
            <a:r>
              <a:rPr lang="tr-TR" dirty="0" smtClean="0"/>
              <a:t>: Prof</a:t>
            </a:r>
            <a:r>
              <a:rPr lang="tr-TR" dirty="0"/>
              <a:t>. Dr. H.K.GÜLEŞ  	</a:t>
            </a:r>
          </a:p>
          <a:p>
            <a:pPr marL="342900" indent="-342900">
              <a:lnSpc>
                <a:spcPct val="80000"/>
              </a:lnSpc>
              <a:spcBef>
                <a:spcPct val="20000"/>
              </a:spcBef>
              <a:buClr>
                <a:schemeClr val="accent1"/>
              </a:buClr>
              <a:buSzPct val="70000"/>
              <a:defRPr/>
            </a:pPr>
            <a:endParaRPr lang="tr-TR" b="1" dirty="0">
              <a:solidFill>
                <a:srgbClr val="FF0000"/>
              </a:solidFill>
            </a:endParaRPr>
          </a:p>
          <a:p>
            <a:pPr marL="342900" indent="-342900">
              <a:lnSpc>
                <a:spcPct val="80000"/>
              </a:lnSpc>
              <a:spcBef>
                <a:spcPct val="20000"/>
              </a:spcBef>
              <a:buClr>
                <a:schemeClr val="accent1"/>
              </a:buClr>
              <a:buSzPct val="70000"/>
              <a:defRPr/>
            </a:pPr>
            <a:r>
              <a:rPr lang="tr-TR" b="1" dirty="0">
                <a:solidFill>
                  <a:srgbClr val="FF0000"/>
                </a:solidFill>
              </a:rPr>
              <a:t>Koordinasyon:</a:t>
            </a:r>
          </a:p>
          <a:p>
            <a:pPr marL="342900" indent="-342900">
              <a:lnSpc>
                <a:spcPct val="80000"/>
              </a:lnSpc>
              <a:spcBef>
                <a:spcPct val="20000"/>
              </a:spcBef>
              <a:buClr>
                <a:schemeClr val="accent1"/>
              </a:buClr>
              <a:buSzPct val="70000"/>
              <a:defRPr/>
            </a:pPr>
            <a:r>
              <a:rPr lang="tr-TR" dirty="0"/>
              <a:t>../../2017 Hukuk Müşaviri	: Av. A.TILDIRIM	</a:t>
            </a:r>
          </a:p>
        </p:txBody>
      </p:sp>
    </p:spTree>
    <p:extLst>
      <p:ext uri="{BB962C8B-B14F-4D97-AF65-F5344CB8AC3E}">
        <p14:creationId xmlns:p14="http://schemas.microsoft.com/office/powerpoint/2010/main" val="3191647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8"/>
            <a:ext cx="6984344" cy="461665"/>
          </a:xfrm>
          <a:prstGeom prst="rect">
            <a:avLst/>
          </a:prstGeom>
          <a:noFill/>
        </p:spPr>
        <p:txBody>
          <a:bodyPr wrap="square" rtlCol="0">
            <a:spAutoFit/>
          </a:bodyPr>
          <a:lstStyle/>
          <a:p>
            <a:r>
              <a:rPr lang="tr-TR" sz="2400" b="1" dirty="0">
                <a:solidFill>
                  <a:srgbClr val="FFC000"/>
                </a:solidFill>
              </a:rPr>
              <a:t>İLETİŞİM </a:t>
            </a:r>
            <a:r>
              <a:rPr lang="tr-TR" sz="2400" b="1" dirty="0" smtClean="0">
                <a:solidFill>
                  <a:srgbClr val="FFC000"/>
                </a:solidFill>
              </a:rPr>
              <a:t>BİLGİLERİ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905917" y="1144833"/>
            <a:ext cx="5453349" cy="830997"/>
          </a:xfrm>
          <a:prstGeom prst="rect">
            <a:avLst/>
          </a:prstGeom>
        </p:spPr>
        <p:txBody>
          <a:bodyPr wrap="square">
            <a:spAutoFit/>
          </a:bodyPr>
          <a:lstStyle/>
          <a:p>
            <a:r>
              <a:rPr lang="tr-TR" sz="2400" b="1" dirty="0" smtClean="0">
                <a:solidFill>
                  <a:srgbClr val="FF0000"/>
                </a:solidFill>
              </a:rPr>
              <a:t>Kağıdın </a:t>
            </a:r>
            <a:r>
              <a:rPr lang="tr-TR" sz="2400" b="1" dirty="0">
                <a:solidFill>
                  <a:srgbClr val="FF0000"/>
                </a:solidFill>
              </a:rPr>
              <a:t>Alt Bilgi kısmında yer </a:t>
            </a:r>
            <a:r>
              <a:rPr lang="tr-TR" sz="2400" b="1" dirty="0" smtClean="0">
                <a:solidFill>
                  <a:srgbClr val="FF0000"/>
                </a:solidFill>
              </a:rPr>
              <a:t>alır</a:t>
            </a:r>
            <a:r>
              <a:rPr lang="tr-TR" sz="2400" b="1" dirty="0">
                <a:solidFill>
                  <a:srgbClr val="FF0000"/>
                </a:solidFill>
              </a:rPr>
              <a:t/>
            </a:r>
            <a:br>
              <a:rPr lang="tr-TR" sz="2400" b="1" dirty="0">
                <a:solidFill>
                  <a:srgbClr val="FF0000"/>
                </a:solidFill>
              </a:rPr>
            </a:br>
            <a:endParaRPr lang="en-US" sz="2400" b="1" dirty="0">
              <a:solidFill>
                <a:srgbClr val="FF0000"/>
              </a:solidFill>
            </a:endParaRPr>
          </a:p>
        </p:txBody>
      </p:sp>
      <p:sp>
        <p:nvSpPr>
          <p:cNvPr id="3" name="Dikdörtgen 2"/>
          <p:cNvSpPr/>
          <p:nvPr/>
        </p:nvSpPr>
        <p:spPr>
          <a:xfrm>
            <a:off x="280929" y="2303982"/>
            <a:ext cx="8774936" cy="830997"/>
          </a:xfrm>
          <a:prstGeom prst="rect">
            <a:avLst/>
          </a:prstGeom>
        </p:spPr>
        <p:txBody>
          <a:bodyPr wrap="square">
            <a:spAutoFit/>
          </a:bodyPr>
          <a:lstStyle/>
          <a:p>
            <a:pPr marL="342900" indent="-342900">
              <a:buFont typeface="Arial" panose="020B0604020202020204" pitchFamily="34" charset="0"/>
              <a:buChar char="•"/>
            </a:pPr>
            <a:r>
              <a:rPr lang="tr-TR" sz="2400" dirty="0"/>
              <a:t>Yazıyı gönderen kurum ve kuruluşun  iletişim bilgilerini </a:t>
            </a:r>
            <a:r>
              <a:rPr lang="tr-TR" sz="2400" dirty="0" smtClean="0"/>
              <a:t>içerir.</a:t>
            </a:r>
          </a:p>
          <a:p>
            <a:pPr marL="342900" indent="-342900">
              <a:buFont typeface="Arial" panose="020B0604020202020204" pitchFamily="34" charset="0"/>
              <a:buChar char="•"/>
            </a:pPr>
            <a:r>
              <a:rPr lang="tr-TR" sz="2400" dirty="0" smtClean="0"/>
              <a:t>Yazı </a:t>
            </a:r>
            <a:r>
              <a:rPr lang="tr-TR" sz="2400" dirty="0"/>
              <a:t>alanının sınırları içinde </a:t>
            </a:r>
            <a:r>
              <a:rPr lang="tr-TR" sz="2400" dirty="0" smtClean="0"/>
              <a:t>kalır.</a:t>
            </a:r>
            <a:endParaRPr lang="tr-TR" sz="2400" dirty="0"/>
          </a:p>
        </p:txBody>
      </p:sp>
      <p:sp>
        <p:nvSpPr>
          <p:cNvPr id="7" name="Dikdörtgen 6"/>
          <p:cNvSpPr/>
          <p:nvPr/>
        </p:nvSpPr>
        <p:spPr>
          <a:xfrm>
            <a:off x="165253" y="4637149"/>
            <a:ext cx="9843571" cy="1839179"/>
          </a:xfrm>
          <a:prstGeom prst="rect">
            <a:avLst/>
          </a:prstGeom>
        </p:spPr>
        <p:txBody>
          <a:bodyPr wrap="square">
            <a:spAutoFit/>
          </a:bodyPr>
          <a:lstStyle/>
          <a:p>
            <a:pPr>
              <a:lnSpc>
                <a:spcPct val="90000"/>
              </a:lnSpc>
            </a:pPr>
            <a:r>
              <a:rPr lang="tr-TR" altLang="tr-TR" sz="3200" b="1" u="sng" dirty="0">
                <a:solidFill>
                  <a:srgbClr val="FF0000"/>
                </a:solidFill>
              </a:rPr>
              <a:t>ÖRNEK:</a:t>
            </a:r>
            <a:r>
              <a:rPr lang="tr-TR" altLang="tr-TR" sz="3200" dirty="0"/>
              <a:t>    </a:t>
            </a:r>
            <a:endParaRPr lang="tr-TR" altLang="tr-TR" sz="2400" dirty="0">
              <a:latin typeface="Palatino Linotype" panose="02040502050505030304" pitchFamily="18" charset="0"/>
            </a:endParaRPr>
          </a:p>
          <a:p>
            <a:pPr>
              <a:lnSpc>
                <a:spcPct val="90000"/>
              </a:lnSpc>
            </a:pPr>
            <a:r>
              <a:rPr lang="tr-TR" altLang="tr-TR" sz="2400" u="sng" dirty="0">
                <a:latin typeface="Palatino Linotype" panose="02040502050505030304" pitchFamily="18" charset="0"/>
              </a:rPr>
              <a:t>                                                                                                       .</a:t>
            </a:r>
          </a:p>
          <a:p>
            <a:pPr>
              <a:lnSpc>
                <a:spcPct val="90000"/>
              </a:lnSpc>
            </a:pPr>
            <a:r>
              <a:rPr lang="tr-TR" altLang="tr-TR" u="sng" dirty="0">
                <a:latin typeface="Palatino Linotype" panose="02040502050505030304" pitchFamily="18" charset="0"/>
              </a:rPr>
              <a:t>                                  </a:t>
            </a:r>
          </a:p>
          <a:p>
            <a:pPr>
              <a:lnSpc>
                <a:spcPct val="80000"/>
              </a:lnSpc>
              <a:spcBef>
                <a:spcPct val="0"/>
              </a:spcBef>
            </a:pPr>
            <a:r>
              <a:rPr lang="tr-TR" altLang="tr-TR" dirty="0"/>
              <a:t>Dede Korkut Mah. Beyşehir </a:t>
            </a:r>
            <a:r>
              <a:rPr lang="tr-TR" altLang="tr-TR" dirty="0" smtClean="0"/>
              <a:t>Cad. </a:t>
            </a:r>
            <a:r>
              <a:rPr lang="tr-TR" altLang="tr-TR" dirty="0"/>
              <a:t>No: 9 Meram/KONYA	Ayrıntılı bilgi için irtibat: H. </a:t>
            </a:r>
            <a:r>
              <a:rPr lang="tr-TR" altLang="tr-TR" dirty="0" err="1"/>
              <a:t>Ayaslı</a:t>
            </a:r>
            <a:r>
              <a:rPr lang="tr-TR" altLang="tr-TR" dirty="0"/>
              <a:t> (memur)</a:t>
            </a:r>
          </a:p>
          <a:p>
            <a:pPr>
              <a:lnSpc>
                <a:spcPct val="80000"/>
              </a:lnSpc>
              <a:spcBef>
                <a:spcPct val="0"/>
              </a:spcBef>
            </a:pPr>
            <a:r>
              <a:rPr lang="tr-TR" altLang="tr-TR" dirty="0"/>
              <a:t>Telefon: (0 332) 223 5488/5423  Faks: (0 332) 223 5490</a:t>
            </a:r>
          </a:p>
          <a:p>
            <a:pPr>
              <a:lnSpc>
                <a:spcPct val="80000"/>
              </a:lnSpc>
              <a:spcBef>
                <a:spcPct val="0"/>
              </a:spcBef>
            </a:pPr>
            <a:r>
              <a:rPr lang="tr-TR" altLang="tr-TR" dirty="0"/>
              <a:t>e-posta: info@ gidatarim.edu.tr    Elektronik Ağ: www.gidatarim.edu.tr </a:t>
            </a:r>
          </a:p>
        </p:txBody>
      </p:sp>
    </p:spTree>
    <p:extLst>
      <p:ext uri="{BB962C8B-B14F-4D97-AF65-F5344CB8AC3E}">
        <p14:creationId xmlns:p14="http://schemas.microsoft.com/office/powerpoint/2010/main" val="3512253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16115" y="470159"/>
            <a:ext cx="6193996" cy="461665"/>
          </a:xfrm>
          <a:prstGeom prst="rect">
            <a:avLst/>
          </a:prstGeom>
          <a:noFill/>
        </p:spPr>
        <p:txBody>
          <a:bodyPr wrap="square" rtlCol="0">
            <a:spAutoFit/>
          </a:bodyPr>
          <a:lstStyle/>
          <a:p>
            <a:r>
              <a:rPr lang="tr-TR" sz="2400" b="1" dirty="0">
                <a:solidFill>
                  <a:srgbClr val="FFC000"/>
                </a:solidFill>
              </a:rPr>
              <a:t>SAYFA NUMARASI (birden fazla sayfa olursa)</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14828" y="2296570"/>
            <a:ext cx="9160526" cy="2419124"/>
          </a:xfrm>
          <a:prstGeom prst="rect">
            <a:avLst/>
          </a:prstGeom>
        </p:spPr>
        <p:txBody>
          <a:bodyPr wrap="square">
            <a:spAutoFit/>
          </a:bodyPr>
          <a:lstStyle/>
          <a:p>
            <a:pPr>
              <a:lnSpc>
                <a:spcPct val="90000"/>
              </a:lnSpc>
              <a:buFontTx/>
              <a:buChar char="-"/>
            </a:pPr>
            <a:r>
              <a:rPr lang="tr-TR" altLang="tr-TR" sz="2400" dirty="0"/>
              <a:t>İletişim bilgilerinin altında yazı alanının </a:t>
            </a:r>
            <a:r>
              <a:rPr lang="tr-TR" altLang="tr-TR" sz="2400" dirty="0" smtClean="0">
                <a:solidFill>
                  <a:srgbClr val="FF0000"/>
                </a:solidFill>
              </a:rPr>
              <a:t>ortasına/sağ başına </a:t>
            </a:r>
            <a:r>
              <a:rPr lang="tr-TR" altLang="tr-TR" sz="2400" dirty="0"/>
              <a:t>yazılır.</a:t>
            </a:r>
          </a:p>
          <a:p>
            <a:pPr>
              <a:lnSpc>
                <a:spcPct val="90000"/>
              </a:lnSpc>
              <a:buFontTx/>
              <a:buChar char="-"/>
            </a:pPr>
            <a:endParaRPr lang="tr-TR" altLang="tr-TR" sz="2400" dirty="0"/>
          </a:p>
          <a:p>
            <a:pPr>
              <a:lnSpc>
                <a:spcPct val="90000"/>
              </a:lnSpc>
              <a:buFontTx/>
              <a:buChar char="-"/>
            </a:pPr>
            <a:r>
              <a:rPr lang="tr-TR" altLang="tr-TR" sz="2400" dirty="0"/>
              <a:t>Toplam sayfa sayısının kaçıncısı olduğunu gösterecek şekilde verilir.</a:t>
            </a:r>
          </a:p>
          <a:p>
            <a:pPr>
              <a:lnSpc>
                <a:spcPct val="90000"/>
              </a:lnSpc>
              <a:buFontTx/>
              <a:buChar char="-"/>
            </a:pPr>
            <a:endParaRPr lang="tr-TR" altLang="tr-TR" sz="2400" b="1" u="sng" dirty="0"/>
          </a:p>
          <a:p>
            <a:pPr>
              <a:lnSpc>
                <a:spcPct val="90000"/>
              </a:lnSpc>
              <a:buFontTx/>
              <a:buChar char="-"/>
            </a:pPr>
            <a:endParaRPr lang="tr-TR" altLang="tr-TR" sz="2400" b="1" u="sng" dirty="0"/>
          </a:p>
          <a:p>
            <a:pPr>
              <a:lnSpc>
                <a:spcPct val="90000"/>
              </a:lnSpc>
            </a:pPr>
            <a:r>
              <a:rPr lang="tr-TR" altLang="tr-TR" sz="2400" b="1" u="sng" dirty="0">
                <a:solidFill>
                  <a:srgbClr val="FF0000"/>
                </a:solidFill>
              </a:rPr>
              <a:t>ÖRNEK:</a:t>
            </a:r>
            <a:endParaRPr lang="tr-TR" altLang="tr-TR" sz="2400" dirty="0">
              <a:solidFill>
                <a:srgbClr val="FF0000"/>
              </a:solidFill>
            </a:endParaRPr>
          </a:p>
          <a:p>
            <a:pPr algn="ctr">
              <a:lnSpc>
                <a:spcPct val="90000"/>
              </a:lnSpc>
            </a:pPr>
            <a:r>
              <a:rPr lang="tr-TR" altLang="tr-TR" sz="2400" dirty="0"/>
              <a:t>  1/5,  2/9,  5/12                      gibi</a:t>
            </a:r>
          </a:p>
        </p:txBody>
      </p:sp>
    </p:spTree>
    <p:extLst>
      <p:ext uri="{BB962C8B-B14F-4D97-AF65-F5344CB8AC3E}">
        <p14:creationId xmlns:p14="http://schemas.microsoft.com/office/powerpoint/2010/main" val="3460728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ASLINA UYGUNLUK ONAYI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151262" y="1251846"/>
            <a:ext cx="7640198" cy="1477328"/>
          </a:xfrm>
          <a:prstGeom prst="rect">
            <a:avLst/>
          </a:prstGeom>
        </p:spPr>
        <p:txBody>
          <a:bodyPr wrap="square">
            <a:spAutoFit/>
          </a:bodyPr>
          <a:lstStyle/>
          <a:p>
            <a:pPr>
              <a:spcBef>
                <a:spcPct val="0"/>
              </a:spcBef>
            </a:pPr>
            <a:r>
              <a:rPr lang="tr-TR" altLang="tr-TR" dirty="0">
                <a:latin typeface="Franklin Gothic Book" panose="020B0503020102020204" pitchFamily="34" charset="0"/>
              </a:rPr>
              <a:t>Bir yazıdan </a:t>
            </a:r>
            <a:r>
              <a:rPr lang="tr-TR" altLang="tr-TR" dirty="0" smtClean="0">
                <a:latin typeface="Franklin Gothic Book" panose="020B0503020102020204" pitchFamily="34" charset="0"/>
              </a:rPr>
              <a:t>/bir karardan örnek </a:t>
            </a:r>
            <a:r>
              <a:rPr lang="tr-TR" altLang="tr-TR" dirty="0">
                <a:latin typeface="Franklin Gothic Book" panose="020B0503020102020204" pitchFamily="34" charset="0"/>
              </a:rPr>
              <a:t>çıkartılacağı zaman kullanılır.</a:t>
            </a:r>
          </a:p>
          <a:p>
            <a:pPr>
              <a:spcBef>
                <a:spcPct val="0"/>
              </a:spcBef>
            </a:pPr>
            <a:endParaRPr lang="tr-TR" altLang="tr-TR" dirty="0">
              <a:latin typeface="Franklin Gothic Book" panose="020B0503020102020204" pitchFamily="34" charset="0"/>
            </a:endParaRPr>
          </a:p>
          <a:p>
            <a:pPr>
              <a:spcBef>
                <a:spcPct val="0"/>
              </a:spcBef>
              <a:buFontTx/>
              <a:buChar char="-"/>
            </a:pPr>
            <a:r>
              <a:rPr lang="tr-TR" altLang="tr-TR" dirty="0">
                <a:latin typeface="Franklin Gothic Book" panose="020B0503020102020204" pitchFamily="34" charset="0"/>
              </a:rPr>
              <a:t> Örneğin uygun bir yerine </a:t>
            </a:r>
          </a:p>
          <a:p>
            <a:pPr algn="ctr">
              <a:spcBef>
                <a:spcPct val="0"/>
              </a:spcBef>
            </a:pPr>
            <a:r>
              <a:rPr lang="tr-TR" altLang="tr-TR" dirty="0">
                <a:solidFill>
                  <a:srgbClr val="FF0000"/>
                </a:solidFill>
                <a:latin typeface="Franklin Gothic Book" panose="020B0503020102020204" pitchFamily="34" charset="0"/>
              </a:rPr>
              <a:t>“ASLI GİBİDİR”    </a:t>
            </a:r>
            <a:r>
              <a:rPr lang="tr-TR" altLang="tr-TR" dirty="0">
                <a:latin typeface="Franklin Gothic Book" panose="020B0503020102020204" pitchFamily="34" charset="0"/>
              </a:rPr>
              <a:t>veya  </a:t>
            </a:r>
            <a:r>
              <a:rPr lang="tr-TR" altLang="tr-TR" dirty="0">
                <a:solidFill>
                  <a:srgbClr val="FF0000"/>
                </a:solidFill>
                <a:latin typeface="Franklin Gothic Book" panose="020B0503020102020204" pitchFamily="34" charset="0"/>
              </a:rPr>
              <a:t>ASLININ AYNIDIR  </a:t>
            </a:r>
          </a:p>
          <a:p>
            <a:pPr>
              <a:spcBef>
                <a:spcPct val="0"/>
              </a:spcBef>
            </a:pPr>
            <a:r>
              <a:rPr lang="tr-TR" altLang="tr-TR" dirty="0">
                <a:latin typeface="Franklin Gothic Book" panose="020B0503020102020204" pitchFamily="34" charset="0"/>
              </a:rPr>
              <a:t>ifadesi yazılarak</a:t>
            </a:r>
            <a:r>
              <a:rPr lang="tr-TR" altLang="tr-TR" dirty="0" smtClean="0">
                <a:latin typeface="Franklin Gothic Book" panose="020B0503020102020204" pitchFamily="34" charset="0"/>
              </a:rPr>
              <a:t>, imza ve  </a:t>
            </a:r>
            <a:r>
              <a:rPr lang="tr-TR" altLang="tr-TR" dirty="0">
                <a:latin typeface="Franklin Gothic Book" panose="020B0503020102020204" pitchFamily="34" charset="0"/>
              </a:rPr>
              <a:t>mühürlenir.</a:t>
            </a:r>
          </a:p>
        </p:txBody>
      </p:sp>
      <p:sp>
        <p:nvSpPr>
          <p:cNvPr id="3" name="Dikdörtgen 2"/>
          <p:cNvSpPr/>
          <p:nvPr/>
        </p:nvSpPr>
        <p:spPr>
          <a:xfrm>
            <a:off x="1151262" y="3332457"/>
            <a:ext cx="7023254" cy="2031325"/>
          </a:xfrm>
          <a:prstGeom prst="rect">
            <a:avLst/>
          </a:prstGeom>
        </p:spPr>
        <p:txBody>
          <a:bodyPr wrap="square">
            <a:spAutoFit/>
          </a:bodyPr>
          <a:lstStyle/>
          <a:p>
            <a:r>
              <a:rPr lang="tr-TR" dirty="0">
                <a:solidFill>
                  <a:srgbClr val="FF0000"/>
                </a:solidFill>
              </a:rPr>
              <a:t>Örnek:</a:t>
            </a:r>
          </a:p>
          <a:p>
            <a:r>
              <a:rPr lang="tr-TR" dirty="0">
                <a:solidFill>
                  <a:srgbClr val="FF0000"/>
                </a:solidFill>
              </a:rPr>
              <a:t>                          </a:t>
            </a:r>
            <a:r>
              <a:rPr lang="tr-TR" b="1" dirty="0"/>
              <a:t>ASLININ </a:t>
            </a:r>
            <a:r>
              <a:rPr lang="tr-TR" b="1" dirty="0" smtClean="0"/>
              <a:t>AYNIDIR                               ASLI GIBİDİR</a:t>
            </a:r>
            <a:endParaRPr lang="tr-TR" b="1" dirty="0"/>
          </a:p>
          <a:p>
            <a:r>
              <a:rPr lang="tr-TR" dirty="0"/>
              <a:t>		</a:t>
            </a:r>
            <a:r>
              <a:rPr lang="tr-TR" dirty="0" smtClean="0"/>
              <a:t>           …./05/2017                                       …./…./2017</a:t>
            </a:r>
            <a:endParaRPr lang="tr-TR" dirty="0"/>
          </a:p>
          <a:p>
            <a:endParaRPr lang="tr-TR" dirty="0"/>
          </a:p>
          <a:p>
            <a:r>
              <a:rPr lang="tr-TR" dirty="0"/>
              <a:t>		     </a:t>
            </a:r>
            <a:r>
              <a:rPr lang="tr-TR" dirty="0" smtClean="0"/>
              <a:t>            (</a:t>
            </a:r>
            <a:r>
              <a:rPr lang="tr-TR" dirty="0"/>
              <a:t>imza</a:t>
            </a:r>
            <a:r>
              <a:rPr lang="tr-TR" dirty="0" smtClean="0"/>
              <a:t>)                                              ( imza/Kaşe)</a:t>
            </a:r>
            <a:endParaRPr lang="tr-TR" dirty="0"/>
          </a:p>
          <a:p>
            <a:r>
              <a:rPr lang="tr-TR" dirty="0"/>
              <a:t>	               </a:t>
            </a:r>
            <a:r>
              <a:rPr lang="tr-TR" dirty="0" smtClean="0"/>
              <a:t>    </a:t>
            </a:r>
            <a:r>
              <a:rPr lang="tr-TR" dirty="0"/>
              <a:t>Adı  </a:t>
            </a:r>
            <a:r>
              <a:rPr lang="tr-TR" dirty="0" smtClean="0"/>
              <a:t>SOYADI                                           Adı SOYADI </a:t>
            </a:r>
          </a:p>
          <a:p>
            <a:r>
              <a:rPr lang="tr-TR" dirty="0"/>
              <a:t>		        </a:t>
            </a:r>
            <a:r>
              <a:rPr lang="tr-TR" dirty="0" smtClean="0"/>
              <a:t>     Unvanı                                                   </a:t>
            </a:r>
            <a:r>
              <a:rPr lang="tr-TR" dirty="0" err="1" smtClean="0"/>
              <a:t>Unvanı</a:t>
            </a:r>
            <a:endParaRPr lang="tr-TR" dirty="0"/>
          </a:p>
        </p:txBody>
      </p:sp>
    </p:spTree>
    <p:extLst>
      <p:ext uri="{BB962C8B-B14F-4D97-AF65-F5344CB8AC3E}">
        <p14:creationId xmlns:p14="http://schemas.microsoft.com/office/powerpoint/2010/main" val="3824836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dirty="0" smtClean="0">
                <a:solidFill>
                  <a:schemeClr val="accent6">
                    <a:lumMod val="40000"/>
                    <a:lumOff val="60000"/>
                  </a:schemeClr>
                </a:solidFill>
              </a:rPr>
              <a:t>RESMİ YAZIŞMALAR</a:t>
            </a:r>
            <a:endParaRPr lang="en-US" sz="2400" b="1" dirty="0">
              <a:solidFill>
                <a:schemeClr val="accent6">
                  <a:lumMod val="40000"/>
                  <a:lumOff val="60000"/>
                </a:schemeClr>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39019" y="1849205"/>
            <a:ext cx="4417303" cy="3416320"/>
          </a:xfrm>
          <a:prstGeom prst="rect">
            <a:avLst/>
          </a:prstGeom>
        </p:spPr>
        <p:txBody>
          <a:bodyPr wrap="square">
            <a:spAutoFit/>
          </a:bodyPr>
          <a:lstStyle/>
          <a:p>
            <a:r>
              <a:rPr lang="tr-TR" sz="2400" u="sng" dirty="0">
                <a:solidFill>
                  <a:srgbClr val="FF0000"/>
                </a:solidFill>
              </a:rPr>
              <a:t>KURUM İÇİ	</a:t>
            </a:r>
          </a:p>
          <a:p>
            <a:r>
              <a:rPr lang="tr-TR" sz="2400" dirty="0">
                <a:solidFill>
                  <a:srgbClr val="00B0F0"/>
                </a:solidFill>
              </a:rPr>
              <a:t>Birimler arasındaki yazışma /yada makamdan alınan olurlardır.</a:t>
            </a:r>
          </a:p>
          <a:p>
            <a:r>
              <a:rPr lang="tr-TR" sz="2400" dirty="0" smtClean="0">
                <a:solidFill>
                  <a:srgbClr val="FF0000"/>
                </a:solidFill>
              </a:rPr>
              <a:t>İMZA:</a:t>
            </a:r>
          </a:p>
          <a:p>
            <a:r>
              <a:rPr lang="tr-TR" sz="2400" dirty="0" smtClean="0"/>
              <a:t>İlgili </a:t>
            </a:r>
            <a:r>
              <a:rPr lang="tr-TR" sz="2400" dirty="0"/>
              <a:t>yönergede belirtilen yetkilerine göre birim amiri </a:t>
            </a:r>
            <a:r>
              <a:rPr lang="tr-TR" sz="2400" dirty="0" smtClean="0">
                <a:solidFill>
                  <a:srgbClr val="FF0000"/>
                </a:solidFill>
              </a:rPr>
              <a:t>(İLGİLİ </a:t>
            </a:r>
            <a:r>
              <a:rPr lang="tr-TR" sz="2400" dirty="0">
                <a:solidFill>
                  <a:srgbClr val="FF0000"/>
                </a:solidFill>
              </a:rPr>
              <a:t>Rektör Yardımcısı/Dekan/Enstitü Müdürü/Genel Sekreter/Bölüm Başkanı</a:t>
            </a:r>
            <a:r>
              <a:rPr lang="tr-TR" sz="2400" dirty="0"/>
              <a:t>) tarafından </a:t>
            </a:r>
            <a:r>
              <a:rPr lang="tr-TR" sz="2400" dirty="0" smtClean="0"/>
              <a:t>imzalanır.</a:t>
            </a:r>
            <a:endParaRPr lang="tr-TR" dirty="0"/>
          </a:p>
        </p:txBody>
      </p:sp>
      <p:sp>
        <p:nvSpPr>
          <p:cNvPr id="3" name="Dikdörtgen 2"/>
          <p:cNvSpPr/>
          <p:nvPr/>
        </p:nvSpPr>
        <p:spPr>
          <a:xfrm>
            <a:off x="4456323" y="2139275"/>
            <a:ext cx="4456324" cy="3046988"/>
          </a:xfrm>
          <a:prstGeom prst="rect">
            <a:avLst/>
          </a:prstGeom>
        </p:spPr>
        <p:txBody>
          <a:bodyPr wrap="square">
            <a:spAutoFit/>
          </a:bodyPr>
          <a:lstStyle/>
          <a:p>
            <a:r>
              <a:rPr lang="tr-TR" sz="2400" u="sng" dirty="0">
                <a:solidFill>
                  <a:srgbClr val="FF0000"/>
                </a:solidFill>
              </a:rPr>
              <a:t>KURUM DIŞI</a:t>
            </a:r>
          </a:p>
          <a:p>
            <a:r>
              <a:rPr lang="tr-TR" sz="2400" dirty="0">
                <a:solidFill>
                  <a:srgbClr val="0000FF"/>
                </a:solidFill>
              </a:rPr>
              <a:t> İl içi veya il dışı diğer kurumlara yapılan yazışmalardır.</a:t>
            </a:r>
          </a:p>
          <a:p>
            <a:r>
              <a:rPr lang="tr-TR" sz="2400" dirty="0">
                <a:solidFill>
                  <a:srgbClr val="FF0000"/>
                </a:solidFill>
              </a:rPr>
              <a:t>İMZA:</a:t>
            </a:r>
          </a:p>
          <a:p>
            <a:r>
              <a:rPr lang="tr-TR" sz="2400" dirty="0">
                <a:solidFill>
                  <a:srgbClr val="002060"/>
                </a:solidFill>
              </a:rPr>
              <a:t>Rektör, yada Rektör adına Rektör Yardımcısı/Genel Sekreter imzalar.</a:t>
            </a:r>
          </a:p>
          <a:p>
            <a:r>
              <a:rPr lang="tr-TR" sz="2400" dirty="0">
                <a:solidFill>
                  <a:srgbClr val="C00000"/>
                </a:solidFill>
              </a:rPr>
              <a:t>Birim sayı </a:t>
            </a:r>
            <a:r>
              <a:rPr lang="tr-TR" sz="2400" dirty="0" err="1" smtClean="0">
                <a:solidFill>
                  <a:srgbClr val="C00000"/>
                </a:solidFill>
              </a:rPr>
              <a:t>no</a:t>
            </a:r>
            <a:r>
              <a:rPr lang="tr-TR" sz="2400" dirty="0" smtClean="0">
                <a:solidFill>
                  <a:srgbClr val="C00000"/>
                </a:solidFill>
              </a:rPr>
              <a:t> ile birlikte </a:t>
            </a:r>
            <a:r>
              <a:rPr lang="tr-TR" sz="2400" dirty="0">
                <a:solidFill>
                  <a:srgbClr val="C00000"/>
                </a:solidFill>
              </a:rPr>
              <a:t>yanına </a:t>
            </a:r>
            <a:r>
              <a:rPr lang="tr-TR" sz="2400" u="sng" dirty="0">
                <a:solidFill>
                  <a:srgbClr val="C00000"/>
                </a:solidFill>
              </a:rPr>
              <a:t>Genel Evraktan </a:t>
            </a:r>
            <a:r>
              <a:rPr lang="tr-TR" sz="2400" dirty="0">
                <a:solidFill>
                  <a:srgbClr val="C00000"/>
                </a:solidFill>
              </a:rPr>
              <a:t>da sayı verilir.</a:t>
            </a:r>
            <a:endParaRPr lang="tr-TR" sz="2400" dirty="0"/>
          </a:p>
        </p:txBody>
      </p:sp>
    </p:spTree>
    <p:extLst>
      <p:ext uri="{BB962C8B-B14F-4D97-AF65-F5344CB8AC3E}">
        <p14:creationId xmlns:p14="http://schemas.microsoft.com/office/powerpoint/2010/main" val="2665943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KARAR ÖRNEĞİ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900410" y="1277035"/>
            <a:ext cx="4572000" cy="646331"/>
          </a:xfrm>
          <a:prstGeom prst="rect">
            <a:avLst/>
          </a:prstGeom>
        </p:spPr>
        <p:txBody>
          <a:bodyPr>
            <a:spAutoFit/>
          </a:bodyPr>
          <a:lstStyle/>
          <a:p>
            <a:pPr lvl="0" algn="ctr"/>
            <a:r>
              <a:rPr lang="tr-TR">
                <a:solidFill>
                  <a:prstClr val="black"/>
                </a:solidFill>
              </a:rPr>
              <a:t>TARIM VE DOĞA BİLİMLERİ FAKÜLTESİ</a:t>
            </a:r>
          </a:p>
          <a:p>
            <a:pPr lvl="0" algn="ctr"/>
            <a:r>
              <a:rPr lang="tr-TR">
                <a:solidFill>
                  <a:prstClr val="black"/>
                </a:solidFill>
              </a:rPr>
              <a:t>FAKÜLTE YÖNETİM KURULU KARAR ÖRNEĞİ 	</a:t>
            </a:r>
            <a:endParaRPr lang="tr-TR" dirty="0">
              <a:solidFill>
                <a:prstClr val="black"/>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619537052"/>
              </p:ext>
            </p:extLst>
          </p:nvPr>
        </p:nvGraphicFramePr>
        <p:xfrm>
          <a:off x="1052111" y="1923366"/>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tr-TR" dirty="0" smtClean="0"/>
                        <a:t>Toplantı</a:t>
                      </a:r>
                      <a:r>
                        <a:rPr lang="tr-TR" baseline="0" dirty="0" smtClean="0"/>
                        <a:t> sayısı</a:t>
                      </a:r>
                      <a:endParaRPr lang="tr-TR" dirty="0"/>
                    </a:p>
                  </a:txBody>
                  <a:tcPr/>
                </a:tc>
                <a:tc>
                  <a:txBody>
                    <a:bodyPr/>
                    <a:lstStyle/>
                    <a:p>
                      <a:r>
                        <a:rPr lang="tr-TR" dirty="0" smtClean="0"/>
                        <a:t>Karar</a:t>
                      </a:r>
                      <a:r>
                        <a:rPr lang="tr-TR" baseline="0" dirty="0" smtClean="0"/>
                        <a:t> sayısı</a:t>
                      </a:r>
                      <a:endParaRPr lang="tr-TR" dirty="0"/>
                    </a:p>
                  </a:txBody>
                  <a:tcPr/>
                </a:tc>
                <a:tc>
                  <a:txBody>
                    <a:bodyPr/>
                    <a:lstStyle/>
                    <a:p>
                      <a:r>
                        <a:rPr lang="tr-TR" dirty="0" smtClean="0"/>
                        <a:t>Karar tarihi</a:t>
                      </a:r>
                      <a:endParaRPr lang="tr-TR" dirty="0"/>
                    </a:p>
                  </a:txBody>
                  <a:tcPr/>
                </a:tc>
              </a:tr>
              <a:tr h="370840">
                <a:tc>
                  <a:txBody>
                    <a:bodyPr/>
                    <a:lstStyle/>
                    <a:p>
                      <a:r>
                        <a:rPr lang="tr-TR" dirty="0" smtClean="0"/>
                        <a:t>0011</a:t>
                      </a:r>
                      <a:endParaRPr lang="tr-TR" dirty="0"/>
                    </a:p>
                  </a:txBody>
                  <a:tcPr/>
                </a:tc>
                <a:tc>
                  <a:txBody>
                    <a:bodyPr/>
                    <a:lstStyle/>
                    <a:p>
                      <a:r>
                        <a:rPr lang="tr-TR" dirty="0" smtClean="0"/>
                        <a:t>004</a:t>
                      </a:r>
                      <a:endParaRPr lang="tr-TR" dirty="0"/>
                    </a:p>
                  </a:txBody>
                  <a:tcPr/>
                </a:tc>
                <a:tc>
                  <a:txBody>
                    <a:bodyPr/>
                    <a:lstStyle/>
                    <a:p>
                      <a:r>
                        <a:rPr lang="tr-TR" dirty="0" smtClean="0"/>
                        <a:t>10.05.2017</a:t>
                      </a:r>
                      <a:endParaRPr lang="tr-TR" dirty="0"/>
                    </a:p>
                  </a:txBody>
                  <a:tcPr/>
                </a:tc>
              </a:tr>
            </a:tbl>
          </a:graphicData>
        </a:graphic>
      </p:graphicFrame>
      <p:sp>
        <p:nvSpPr>
          <p:cNvPr id="4" name="Dikdörtgen 3"/>
          <p:cNvSpPr/>
          <p:nvPr/>
        </p:nvSpPr>
        <p:spPr>
          <a:xfrm>
            <a:off x="732623" y="2727277"/>
            <a:ext cx="8598664" cy="2031325"/>
          </a:xfrm>
          <a:prstGeom prst="rect">
            <a:avLst/>
          </a:prstGeom>
        </p:spPr>
        <p:txBody>
          <a:bodyPr wrap="square">
            <a:spAutoFit/>
          </a:bodyPr>
          <a:lstStyle/>
          <a:p>
            <a:r>
              <a:rPr lang="tr-TR" dirty="0" smtClean="0"/>
              <a:t>                 Fakülte Yönetim Kurulu Dekan Prof. Dr. </a:t>
            </a:r>
            <a:r>
              <a:rPr lang="tr-TR" dirty="0" err="1" smtClean="0"/>
              <a:t>Menşure</a:t>
            </a:r>
            <a:r>
              <a:rPr lang="tr-TR" dirty="0" smtClean="0"/>
              <a:t> ÖZGÜVEN Başkanlığında toplanarak aşağıdaki kararları almıştır.</a:t>
            </a:r>
          </a:p>
          <a:p>
            <a:r>
              <a:rPr lang="tr-TR" dirty="0" smtClean="0"/>
              <a:t> </a:t>
            </a:r>
            <a:r>
              <a:rPr lang="tr-TR" dirty="0"/>
              <a:t> </a:t>
            </a:r>
            <a:r>
              <a:rPr lang="tr-TR" dirty="0" smtClean="0"/>
              <a:t>   </a:t>
            </a:r>
          </a:p>
          <a:p>
            <a:r>
              <a:rPr lang="tr-TR" dirty="0"/>
              <a:t> </a:t>
            </a:r>
            <a:r>
              <a:rPr lang="tr-TR" dirty="0" smtClean="0"/>
              <a:t>01-……………………………………………………………………………………………………………………………</a:t>
            </a:r>
          </a:p>
          <a:p>
            <a:r>
              <a:rPr lang="tr-TR" dirty="0" smtClean="0"/>
              <a:t>…………………………………………………………………………………………………………………………………..</a:t>
            </a:r>
          </a:p>
          <a:p>
            <a:r>
              <a:rPr lang="tr-TR" dirty="0" smtClean="0"/>
              <a:t>…………………</a:t>
            </a:r>
            <a:endParaRPr lang="tr-TR" dirty="0"/>
          </a:p>
          <a:p>
            <a:r>
              <a:rPr lang="tr-TR" dirty="0"/>
              <a:t>Oybirliği ile karar verildi. 10 Mayıs 2017</a:t>
            </a:r>
          </a:p>
        </p:txBody>
      </p:sp>
      <p:sp>
        <p:nvSpPr>
          <p:cNvPr id="7" name="Dikdörtgen 6"/>
          <p:cNvSpPr/>
          <p:nvPr/>
        </p:nvSpPr>
        <p:spPr>
          <a:xfrm>
            <a:off x="3908121" y="4836035"/>
            <a:ext cx="1941836" cy="2031325"/>
          </a:xfrm>
          <a:prstGeom prst="rect">
            <a:avLst/>
          </a:prstGeom>
        </p:spPr>
        <p:txBody>
          <a:bodyPr wrap="square">
            <a:spAutoFit/>
          </a:bodyPr>
          <a:lstStyle/>
          <a:p>
            <a:r>
              <a:rPr lang="tr-TR" dirty="0"/>
              <a:t>ASLININ AYNIDIR</a:t>
            </a:r>
          </a:p>
          <a:p>
            <a:r>
              <a:rPr lang="tr-TR" dirty="0"/>
              <a:t>…../05/2017</a:t>
            </a:r>
          </a:p>
          <a:p>
            <a:endParaRPr lang="tr-TR" dirty="0"/>
          </a:p>
          <a:p>
            <a:r>
              <a:rPr lang="tr-TR" dirty="0"/>
              <a:t>        (imza)</a:t>
            </a:r>
          </a:p>
          <a:p>
            <a:r>
              <a:rPr lang="tr-TR" dirty="0"/>
              <a:t>Halife KARABULUT</a:t>
            </a:r>
          </a:p>
          <a:p>
            <a:r>
              <a:rPr lang="tr-TR" dirty="0"/>
              <a:t>Fakülte Sekreter V.</a:t>
            </a:r>
          </a:p>
          <a:p>
            <a:endParaRPr lang="tr-TR" dirty="0"/>
          </a:p>
        </p:txBody>
      </p:sp>
    </p:spTree>
    <p:extLst>
      <p:ext uri="{BB962C8B-B14F-4D97-AF65-F5344CB8AC3E}">
        <p14:creationId xmlns:p14="http://schemas.microsoft.com/office/powerpoint/2010/main" val="2593985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21C0FCAC-3BEC-4181-BE97-9CE9E9545181}" type="slidenum">
              <a:rPr lang="tr-TR" smtClean="0"/>
              <a:t>51</a:t>
            </a:fld>
            <a:endParaRPr lang="tr-TR"/>
          </a:p>
        </p:txBody>
      </p:sp>
      <p:sp>
        <p:nvSpPr>
          <p:cNvPr id="3" name="Metin kutusu 2"/>
          <p:cNvSpPr txBox="1"/>
          <p:nvPr/>
        </p:nvSpPr>
        <p:spPr>
          <a:xfrm>
            <a:off x="3275856" y="404664"/>
            <a:ext cx="1992853" cy="646331"/>
          </a:xfrm>
          <a:prstGeom prst="rect">
            <a:avLst/>
          </a:prstGeom>
          <a:noFill/>
        </p:spPr>
        <p:txBody>
          <a:bodyPr wrap="none" rtlCol="0">
            <a:spAutoFit/>
          </a:bodyPr>
          <a:lstStyle/>
          <a:p>
            <a:r>
              <a:rPr lang="tr-TR" dirty="0" smtClean="0"/>
              <a:t>            T.C.</a:t>
            </a:r>
          </a:p>
          <a:p>
            <a:r>
              <a:rPr lang="tr-TR" dirty="0" smtClean="0"/>
              <a:t>KURUM BAŞLIĞI</a:t>
            </a:r>
            <a:endParaRPr lang="tr-TR" dirty="0"/>
          </a:p>
        </p:txBody>
      </p:sp>
      <p:sp>
        <p:nvSpPr>
          <p:cNvPr id="4" name="Metin kutusu 3"/>
          <p:cNvSpPr txBox="1"/>
          <p:nvPr/>
        </p:nvSpPr>
        <p:spPr>
          <a:xfrm>
            <a:off x="892888" y="1375316"/>
            <a:ext cx="7362015" cy="646331"/>
          </a:xfrm>
          <a:prstGeom prst="rect">
            <a:avLst/>
          </a:prstGeom>
          <a:noFill/>
        </p:spPr>
        <p:txBody>
          <a:bodyPr wrap="none" rtlCol="0">
            <a:spAutoFit/>
          </a:bodyPr>
          <a:lstStyle/>
          <a:p>
            <a:r>
              <a:rPr lang="tr-TR" dirty="0" smtClean="0"/>
              <a:t>Sayı  :                                                                                               Tarih</a:t>
            </a:r>
          </a:p>
          <a:p>
            <a:r>
              <a:rPr lang="tr-TR" dirty="0" smtClean="0"/>
              <a:t>Konu :</a:t>
            </a:r>
            <a:endParaRPr lang="tr-TR" dirty="0"/>
          </a:p>
        </p:txBody>
      </p:sp>
      <p:sp>
        <p:nvSpPr>
          <p:cNvPr id="5" name="Metin kutusu 4"/>
          <p:cNvSpPr txBox="1"/>
          <p:nvPr/>
        </p:nvSpPr>
        <p:spPr>
          <a:xfrm>
            <a:off x="3989769" y="2195572"/>
            <a:ext cx="1278940" cy="369332"/>
          </a:xfrm>
          <a:prstGeom prst="rect">
            <a:avLst/>
          </a:prstGeom>
          <a:noFill/>
        </p:spPr>
        <p:txBody>
          <a:bodyPr wrap="none" rtlCol="0">
            <a:spAutoFit/>
          </a:bodyPr>
          <a:lstStyle/>
          <a:p>
            <a:r>
              <a:rPr lang="tr-TR" dirty="0" smtClean="0"/>
              <a:t>MUHATAP</a:t>
            </a:r>
            <a:endParaRPr lang="tr-TR" dirty="0"/>
          </a:p>
        </p:txBody>
      </p:sp>
      <p:sp>
        <p:nvSpPr>
          <p:cNvPr id="6" name="Metin kutusu 5"/>
          <p:cNvSpPr txBox="1"/>
          <p:nvPr/>
        </p:nvSpPr>
        <p:spPr>
          <a:xfrm>
            <a:off x="931242" y="2848920"/>
            <a:ext cx="736099" cy="369332"/>
          </a:xfrm>
          <a:prstGeom prst="rect">
            <a:avLst/>
          </a:prstGeom>
          <a:noFill/>
        </p:spPr>
        <p:txBody>
          <a:bodyPr wrap="none" rtlCol="0">
            <a:spAutoFit/>
          </a:bodyPr>
          <a:lstStyle/>
          <a:p>
            <a:r>
              <a:rPr lang="tr-TR" dirty="0" smtClean="0"/>
              <a:t>İlgi   :</a:t>
            </a:r>
            <a:endParaRPr lang="tr-TR" dirty="0"/>
          </a:p>
        </p:txBody>
      </p:sp>
      <p:sp>
        <p:nvSpPr>
          <p:cNvPr id="7" name="Metin kutusu 6"/>
          <p:cNvSpPr txBox="1"/>
          <p:nvPr/>
        </p:nvSpPr>
        <p:spPr>
          <a:xfrm>
            <a:off x="1979712" y="3445550"/>
            <a:ext cx="6535638" cy="646331"/>
          </a:xfrm>
          <a:prstGeom prst="rect">
            <a:avLst/>
          </a:prstGeom>
          <a:noFill/>
        </p:spPr>
        <p:txBody>
          <a:bodyPr wrap="square" rtlCol="0">
            <a:spAutoFit/>
          </a:bodyPr>
          <a:lstStyle/>
          <a:p>
            <a:r>
              <a:rPr lang="tr-TR" dirty="0" smtClean="0"/>
              <a:t>Yazı ……..metni………………………………………………………</a:t>
            </a:r>
            <a:endParaRPr lang="tr-TR" dirty="0"/>
          </a:p>
        </p:txBody>
      </p:sp>
      <p:sp>
        <p:nvSpPr>
          <p:cNvPr id="8" name="Metin kutusu 7"/>
          <p:cNvSpPr txBox="1"/>
          <p:nvPr/>
        </p:nvSpPr>
        <p:spPr>
          <a:xfrm>
            <a:off x="6932652" y="4577784"/>
            <a:ext cx="1107996" cy="646331"/>
          </a:xfrm>
          <a:prstGeom prst="rect">
            <a:avLst/>
          </a:prstGeom>
          <a:noFill/>
        </p:spPr>
        <p:txBody>
          <a:bodyPr wrap="none" rtlCol="0">
            <a:spAutoFit/>
          </a:bodyPr>
          <a:lstStyle/>
          <a:p>
            <a:r>
              <a:rPr lang="tr-TR" dirty="0" smtClean="0"/>
              <a:t>İmza </a:t>
            </a:r>
          </a:p>
          <a:p>
            <a:r>
              <a:rPr lang="tr-TR" dirty="0" smtClean="0"/>
              <a:t>makam	</a:t>
            </a:r>
            <a:endParaRPr lang="tr-TR" dirty="0"/>
          </a:p>
        </p:txBody>
      </p:sp>
      <p:sp>
        <p:nvSpPr>
          <p:cNvPr id="9" name="Metin kutusu 8"/>
          <p:cNvSpPr txBox="1"/>
          <p:nvPr/>
        </p:nvSpPr>
        <p:spPr>
          <a:xfrm>
            <a:off x="1318001" y="5122058"/>
            <a:ext cx="1056700" cy="646331"/>
          </a:xfrm>
          <a:prstGeom prst="rect">
            <a:avLst/>
          </a:prstGeom>
          <a:noFill/>
        </p:spPr>
        <p:txBody>
          <a:bodyPr wrap="none" rtlCol="0">
            <a:spAutoFit/>
          </a:bodyPr>
          <a:lstStyle/>
          <a:p>
            <a:r>
              <a:rPr lang="tr-TR" dirty="0" smtClean="0"/>
              <a:t>Ek:</a:t>
            </a:r>
          </a:p>
          <a:p>
            <a:r>
              <a:rPr lang="tr-TR" dirty="0" smtClean="0"/>
              <a:t>Dağıtım:</a:t>
            </a:r>
            <a:endParaRPr lang="tr-TR" dirty="0"/>
          </a:p>
        </p:txBody>
      </p:sp>
      <p:sp>
        <p:nvSpPr>
          <p:cNvPr id="10" name="Metin kutusu 9"/>
          <p:cNvSpPr txBox="1"/>
          <p:nvPr/>
        </p:nvSpPr>
        <p:spPr>
          <a:xfrm>
            <a:off x="1299291" y="5813425"/>
            <a:ext cx="736099" cy="369332"/>
          </a:xfrm>
          <a:prstGeom prst="rect">
            <a:avLst/>
          </a:prstGeom>
          <a:noFill/>
        </p:spPr>
        <p:txBody>
          <a:bodyPr wrap="none" rtlCol="0">
            <a:spAutoFit/>
          </a:bodyPr>
          <a:lstStyle/>
          <a:p>
            <a:r>
              <a:rPr lang="tr-TR" dirty="0" smtClean="0"/>
              <a:t>Paraf</a:t>
            </a:r>
            <a:endParaRPr lang="tr-TR" dirty="0"/>
          </a:p>
        </p:txBody>
      </p:sp>
      <p:sp>
        <p:nvSpPr>
          <p:cNvPr id="11" name="Metin kutusu 10"/>
          <p:cNvSpPr txBox="1"/>
          <p:nvPr/>
        </p:nvSpPr>
        <p:spPr>
          <a:xfrm>
            <a:off x="3134406" y="6336021"/>
            <a:ext cx="1710725" cy="369332"/>
          </a:xfrm>
          <a:prstGeom prst="rect">
            <a:avLst/>
          </a:prstGeom>
          <a:noFill/>
        </p:spPr>
        <p:txBody>
          <a:bodyPr wrap="none" rtlCol="0">
            <a:spAutoFit/>
          </a:bodyPr>
          <a:lstStyle/>
          <a:p>
            <a:r>
              <a:rPr lang="tr-TR" dirty="0" smtClean="0"/>
              <a:t>İletişim Bilgileri</a:t>
            </a:r>
            <a:endParaRPr lang="tr-TR" dirty="0"/>
          </a:p>
        </p:txBody>
      </p:sp>
    </p:spTree>
    <p:extLst>
      <p:ext uri="{BB962C8B-B14F-4D97-AF65-F5344CB8AC3E}">
        <p14:creationId xmlns:p14="http://schemas.microsoft.com/office/powerpoint/2010/main" val="228957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cs typeface="Arial" pitchFamily="34" charset="0"/>
              </a:rPr>
              <a:t>KAYIT KAŞESİ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65671" y="1213008"/>
            <a:ext cx="7320709" cy="1754326"/>
          </a:xfrm>
          <a:prstGeom prst="rect">
            <a:avLst/>
          </a:prstGeom>
        </p:spPr>
        <p:txBody>
          <a:bodyPr wrap="square">
            <a:spAutoFit/>
          </a:bodyPr>
          <a:lstStyle/>
          <a:p>
            <a:r>
              <a:rPr lang="tr-TR" altLang="tr-TR" sz="2400" dirty="0" smtClean="0"/>
              <a:t>Kamu kurum ve kuruluşları kendilerine uygun bir Evrak Kayıt Kaşesi hazırlar ve kullanırlar.</a:t>
            </a:r>
          </a:p>
          <a:p>
            <a:r>
              <a:rPr lang="tr-TR" altLang="tr-TR" sz="2400" dirty="0" smtClean="0"/>
              <a:t>Gelen evrakın ilk sayfasının ön ya da arka yüzüne basılır</a:t>
            </a:r>
          </a:p>
          <a:p>
            <a:endParaRPr lang="tr-TR" altLang="tr-TR" dirty="0" smtClean="0">
              <a:solidFill>
                <a:srgbClr val="FF0000"/>
              </a:solidFill>
            </a:endParaRPr>
          </a:p>
          <a:p>
            <a:r>
              <a:rPr lang="tr-TR" altLang="tr-TR" dirty="0" smtClean="0">
                <a:solidFill>
                  <a:srgbClr val="FF0000"/>
                </a:solidFill>
              </a:rPr>
              <a:t>Asgari şart :</a:t>
            </a:r>
            <a:endParaRPr lang="tr-TR" altLang="tr-TR" dirty="0">
              <a:solidFill>
                <a:srgbClr val="FF0000"/>
              </a:solidFill>
            </a:endParaRPr>
          </a:p>
        </p:txBody>
      </p:sp>
      <p:graphicFrame>
        <p:nvGraphicFramePr>
          <p:cNvPr id="7" name="7 Tablo"/>
          <p:cNvGraphicFramePr>
            <a:graphicFrameLocks noGrp="1"/>
          </p:cNvGraphicFramePr>
          <p:nvPr>
            <p:extLst>
              <p:ext uri="{D42A27DB-BD31-4B8C-83A1-F6EECF244321}">
                <p14:modId xmlns:p14="http://schemas.microsoft.com/office/powerpoint/2010/main" val="2799868442"/>
              </p:ext>
            </p:extLst>
          </p:nvPr>
        </p:nvGraphicFramePr>
        <p:xfrm>
          <a:off x="1612671" y="2967334"/>
          <a:ext cx="5976938" cy="2913032"/>
        </p:xfrm>
        <a:graphic>
          <a:graphicData uri="http://schemas.openxmlformats.org/drawingml/2006/table">
            <a:tbl>
              <a:tblPr/>
              <a:tblGrid>
                <a:gridCol w="1219562"/>
                <a:gridCol w="2378688"/>
                <a:gridCol w="2378688"/>
              </a:tblGrid>
              <a:tr h="842486">
                <a:tc gridSpan="3">
                  <a:txBody>
                    <a:bodyPr/>
                    <a:lstStyle/>
                    <a:p>
                      <a:pPr algn="ctr">
                        <a:lnSpc>
                          <a:spcPct val="115000"/>
                        </a:lnSpc>
                        <a:spcAft>
                          <a:spcPts val="0"/>
                        </a:spcAft>
                      </a:pPr>
                      <a:r>
                        <a:rPr lang="tr-TR" sz="1100" b="1" dirty="0">
                          <a:latin typeface="Arial"/>
                          <a:ea typeface="Calibri"/>
                          <a:cs typeface="Times New Roman"/>
                        </a:rPr>
                        <a:t>T.C.</a:t>
                      </a:r>
                      <a:endParaRPr lang="tr-TR" sz="1100" dirty="0">
                        <a:latin typeface="Calibri"/>
                        <a:ea typeface="Calibri"/>
                        <a:cs typeface="Times New Roman"/>
                      </a:endParaRPr>
                    </a:p>
                    <a:p>
                      <a:pPr algn="ctr">
                        <a:lnSpc>
                          <a:spcPct val="115000"/>
                        </a:lnSpc>
                        <a:spcAft>
                          <a:spcPts val="0"/>
                        </a:spcAft>
                      </a:pPr>
                      <a:r>
                        <a:rPr lang="tr-TR" sz="1100" b="1" dirty="0">
                          <a:latin typeface="Arial"/>
                          <a:ea typeface="Calibri"/>
                          <a:cs typeface="Times New Roman"/>
                        </a:rPr>
                        <a:t>BAŞBAKANLIK</a:t>
                      </a:r>
                      <a:endParaRPr lang="tr-TR" sz="1100" dirty="0">
                        <a:latin typeface="Calibri"/>
                        <a:ea typeface="Calibri"/>
                        <a:cs typeface="Times New Roman"/>
                      </a:endParaRPr>
                    </a:p>
                    <a:p>
                      <a:pPr algn="ctr">
                        <a:lnSpc>
                          <a:spcPct val="115000"/>
                        </a:lnSpc>
                        <a:spcAft>
                          <a:spcPts val="0"/>
                        </a:spcAft>
                      </a:pPr>
                      <a:r>
                        <a:rPr lang="tr-TR" sz="1100" b="1" dirty="0">
                          <a:latin typeface="Arial"/>
                          <a:ea typeface="Calibri"/>
                          <a:cs typeface="Times New Roman"/>
                        </a:rPr>
                        <a:t>Genel Evrak Müdürlüğü</a:t>
                      </a:r>
                      <a:endParaRPr lang="tr-TR" sz="1100" dirty="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0829">
                <a:tc rowSpan="3">
                  <a:txBody>
                    <a:bodyPr/>
                    <a:lstStyle/>
                    <a:p>
                      <a:pPr algn="ctr">
                        <a:lnSpc>
                          <a:spcPct val="115000"/>
                        </a:lnSpc>
                        <a:spcAft>
                          <a:spcPts val="0"/>
                        </a:spcAft>
                      </a:pPr>
                      <a:r>
                        <a:rPr lang="tr-TR" sz="1100" b="1" dirty="0">
                          <a:latin typeface="Arial"/>
                          <a:ea typeface="Calibri"/>
                          <a:cs typeface="Times New Roman"/>
                        </a:rPr>
                        <a:t>Belgenin</a:t>
                      </a:r>
                      <a:endParaRPr lang="tr-TR" sz="1100" dirty="0">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b="1">
                          <a:latin typeface="Arial"/>
                          <a:ea typeface="Calibri"/>
                          <a:cs typeface="Times New Roman"/>
                        </a:rPr>
                        <a:t>Kayıt Sayısı</a:t>
                      </a:r>
                      <a:endParaRPr lang="tr-TR" sz="1100">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29">
                <a:tc vMerge="1">
                  <a:txBody>
                    <a:bodyPr/>
                    <a:lstStyle/>
                    <a:p>
                      <a:endParaRPr lang="tr-TR"/>
                    </a:p>
                  </a:txBody>
                  <a:tcPr/>
                </a:tc>
                <a:tc>
                  <a:txBody>
                    <a:bodyPr/>
                    <a:lstStyle/>
                    <a:p>
                      <a:pPr>
                        <a:lnSpc>
                          <a:spcPct val="115000"/>
                        </a:lnSpc>
                        <a:spcAft>
                          <a:spcPts val="0"/>
                        </a:spcAft>
                      </a:pPr>
                      <a:r>
                        <a:rPr lang="tr-TR" sz="1100" b="1">
                          <a:latin typeface="Arial"/>
                          <a:ea typeface="Calibri"/>
                          <a:cs typeface="Times New Roman"/>
                        </a:rPr>
                        <a:t>Kayıt Tarihi</a:t>
                      </a:r>
                      <a:endParaRPr lang="tr-TR" sz="1100">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29">
                <a:tc vMerge="1">
                  <a:txBody>
                    <a:bodyPr/>
                    <a:lstStyle/>
                    <a:p>
                      <a:endParaRPr lang="tr-TR"/>
                    </a:p>
                  </a:txBody>
                  <a:tcPr/>
                </a:tc>
                <a:tc>
                  <a:txBody>
                    <a:bodyPr/>
                    <a:lstStyle/>
                    <a:p>
                      <a:pPr>
                        <a:lnSpc>
                          <a:spcPct val="115000"/>
                        </a:lnSpc>
                        <a:spcAft>
                          <a:spcPts val="0"/>
                        </a:spcAft>
                      </a:pPr>
                      <a:r>
                        <a:rPr lang="tr-TR" sz="1100" b="1">
                          <a:latin typeface="Arial"/>
                          <a:ea typeface="Calibri"/>
                          <a:cs typeface="Times New Roman"/>
                        </a:rPr>
                        <a:t>Kayıt Saati</a:t>
                      </a:r>
                      <a:endParaRPr lang="tr-TR" sz="1100">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29">
                <a:tc gridSpan="3">
                  <a:txBody>
                    <a:bodyPr/>
                    <a:lstStyle/>
                    <a:p>
                      <a:pPr algn="ctr">
                        <a:lnSpc>
                          <a:spcPct val="115000"/>
                        </a:lnSpc>
                        <a:spcAft>
                          <a:spcPts val="0"/>
                        </a:spcAft>
                      </a:pPr>
                      <a:r>
                        <a:rPr lang="tr-TR" sz="1100" b="1">
                          <a:latin typeface="Arial"/>
                          <a:ea typeface="Calibri"/>
                          <a:cs typeface="Times New Roman"/>
                        </a:rPr>
                        <a:t>HAVALE EDİLECEK YER</a:t>
                      </a: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0829">
                <a:tc gridSpan="3">
                  <a:txBody>
                    <a:bodyPr/>
                    <a:lstStyle/>
                    <a:p>
                      <a:pPr algn="just">
                        <a:lnSpc>
                          <a:spcPct val="115000"/>
                        </a:lnSpc>
                        <a:spcAft>
                          <a:spcPts val="0"/>
                        </a:spcAft>
                      </a:pP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0829">
                <a:tc gridSpan="3">
                  <a:txBody>
                    <a:bodyPr/>
                    <a:lstStyle/>
                    <a:p>
                      <a:pPr algn="just">
                        <a:lnSpc>
                          <a:spcPct val="115000"/>
                        </a:lnSpc>
                        <a:spcAft>
                          <a:spcPts val="0"/>
                        </a:spcAft>
                      </a:pPr>
                      <a:endParaRPr lang="tr-TR" sz="1100">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0829">
                <a:tc gridSpan="3">
                  <a:txBody>
                    <a:bodyPr/>
                    <a:lstStyle/>
                    <a:p>
                      <a:pPr algn="just">
                        <a:lnSpc>
                          <a:spcPct val="115000"/>
                        </a:lnSpc>
                        <a:spcAft>
                          <a:spcPts val="0"/>
                        </a:spcAft>
                      </a:pPr>
                      <a:r>
                        <a:rPr lang="tr-TR" sz="1100" dirty="0" smtClean="0">
                          <a:latin typeface="Arial"/>
                          <a:ea typeface="Calibri"/>
                          <a:cs typeface="Times New Roman"/>
                        </a:rPr>
                        <a:t>                                                                                            SEVK MAKAMI</a:t>
                      </a:r>
                    </a:p>
                    <a:p>
                      <a:pPr algn="just">
                        <a:lnSpc>
                          <a:spcPct val="115000"/>
                        </a:lnSpc>
                        <a:spcAft>
                          <a:spcPts val="0"/>
                        </a:spcAft>
                      </a:pPr>
                      <a:r>
                        <a:rPr lang="tr-TR" sz="1100" baseline="0" dirty="0" smtClean="0">
                          <a:latin typeface="Arial"/>
                          <a:ea typeface="Calibri"/>
                          <a:cs typeface="Times New Roman"/>
                        </a:rPr>
                        <a:t>                                                                                          </a:t>
                      </a:r>
                      <a:r>
                        <a:rPr lang="tr-TR" sz="1100" dirty="0" smtClean="0">
                          <a:latin typeface="Arial"/>
                          <a:ea typeface="Calibri"/>
                          <a:cs typeface="Times New Roman"/>
                        </a:rPr>
                        <a:t>TARİH VE PARAF EDER.</a:t>
                      </a:r>
                      <a:endParaRPr lang="tr-TR" sz="1100" dirty="0">
                        <a:latin typeface="Arial"/>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506799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8"/>
            <a:ext cx="6017727" cy="461665"/>
          </a:xfrm>
          <a:prstGeom prst="rect">
            <a:avLst/>
          </a:prstGeom>
          <a:noFill/>
        </p:spPr>
        <p:txBody>
          <a:bodyPr wrap="square" rtlCol="0">
            <a:spAutoFit/>
          </a:bodyPr>
          <a:lstStyle/>
          <a:p>
            <a:r>
              <a:rPr lang="tr-TR" sz="2400" b="1" dirty="0">
                <a:solidFill>
                  <a:srgbClr val="FFC000"/>
                </a:solidFill>
              </a:rPr>
              <a:t>YAZILARIN </a:t>
            </a:r>
            <a:r>
              <a:rPr lang="tr-TR" sz="2400" b="1" dirty="0" smtClean="0">
                <a:solidFill>
                  <a:srgbClr val="FFC000"/>
                </a:solidFill>
              </a:rPr>
              <a:t>GÖNDERİLMESİ/GİDEN EVRAK</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457199" y="1652529"/>
            <a:ext cx="8543581" cy="4516621"/>
          </a:xfrm>
          <a:prstGeom prst="rect">
            <a:avLst/>
          </a:prstGeom>
        </p:spPr>
        <p:txBody>
          <a:bodyPr wrap="square">
            <a:spAutoFit/>
          </a:bodyPr>
          <a:lstStyle/>
          <a:p>
            <a:pPr marL="342900" indent="-342900">
              <a:lnSpc>
                <a:spcPct val="80000"/>
              </a:lnSpc>
              <a:buFont typeface="Arial" panose="020B0604020202020204" pitchFamily="34" charset="0"/>
              <a:buChar char="•"/>
            </a:pPr>
            <a:endParaRPr lang="tr-TR" altLang="tr-TR" sz="2400" dirty="0" smtClean="0"/>
          </a:p>
          <a:p>
            <a:pPr marL="342900" indent="-342900">
              <a:lnSpc>
                <a:spcPct val="80000"/>
              </a:lnSpc>
              <a:buFont typeface="Arial" panose="020B0604020202020204" pitchFamily="34" charset="0"/>
              <a:buChar char="•"/>
            </a:pPr>
            <a:r>
              <a:rPr lang="tr-TR" altLang="tr-TR" sz="2400" dirty="0" smtClean="0"/>
              <a:t>Bütün işlemleri tamamlanan yazı son </a:t>
            </a:r>
            <a:r>
              <a:rPr lang="tr-TR" altLang="tr-TR" sz="2400" smtClean="0"/>
              <a:t>kontfrolü</a:t>
            </a:r>
            <a:r>
              <a:rPr lang="tr-TR" altLang="tr-TR" sz="2400" dirty="0" smtClean="0"/>
              <a:t> yapıldıktan sonra muhatabına gönderilir.</a:t>
            </a:r>
          </a:p>
          <a:p>
            <a:pPr marL="342900" indent="-342900">
              <a:lnSpc>
                <a:spcPct val="80000"/>
              </a:lnSpc>
              <a:buFont typeface="Arial" panose="020B0604020202020204" pitchFamily="34" charset="0"/>
              <a:buChar char="•"/>
            </a:pPr>
            <a:endParaRPr lang="tr-TR" altLang="tr-TR" sz="2400" dirty="0"/>
          </a:p>
          <a:p>
            <a:pPr marL="342900" indent="-342900">
              <a:lnSpc>
                <a:spcPct val="80000"/>
              </a:lnSpc>
              <a:buFont typeface="Arial" panose="020B0604020202020204" pitchFamily="34" charset="0"/>
              <a:buChar char="•"/>
            </a:pPr>
            <a:r>
              <a:rPr lang="tr-TR" altLang="tr-TR" sz="2400" dirty="0" smtClean="0"/>
              <a:t>Yazılar </a:t>
            </a:r>
            <a:r>
              <a:rPr lang="tr-TR" altLang="tr-TR" sz="2400" dirty="0" smtClean="0"/>
              <a:t>posta/kargo yada elden teslim(</a:t>
            </a:r>
            <a:r>
              <a:rPr lang="tr-TR" altLang="tr-TR" sz="2400" dirty="0" smtClean="0">
                <a:solidFill>
                  <a:srgbClr val="FF0000"/>
                </a:solidFill>
              </a:rPr>
              <a:t>zimmet</a:t>
            </a:r>
            <a:r>
              <a:rPr lang="tr-TR" altLang="tr-TR" sz="2400" dirty="0" smtClean="0"/>
              <a:t>)  ile  gönderilir</a:t>
            </a:r>
            <a:r>
              <a:rPr lang="tr-TR" altLang="tr-TR" sz="2400" dirty="0" smtClean="0"/>
              <a:t>.</a:t>
            </a:r>
          </a:p>
          <a:p>
            <a:pPr marL="342900" indent="-342900">
              <a:lnSpc>
                <a:spcPct val="80000"/>
              </a:lnSpc>
              <a:buFont typeface="Arial" panose="020B0604020202020204" pitchFamily="34" charset="0"/>
              <a:buChar char="•"/>
            </a:pPr>
            <a:endParaRPr lang="tr-TR" altLang="tr-TR" sz="2400" dirty="0" smtClean="0"/>
          </a:p>
          <a:p>
            <a:pPr marL="342900" indent="-342900">
              <a:lnSpc>
                <a:spcPct val="80000"/>
              </a:lnSpc>
              <a:buFont typeface="Arial" panose="020B0604020202020204" pitchFamily="34" charset="0"/>
              <a:buChar char="•"/>
            </a:pPr>
            <a:r>
              <a:rPr lang="tr-TR" altLang="tr-TR" sz="2400" dirty="0" smtClean="0"/>
              <a:t>Yazıyı </a:t>
            </a:r>
            <a:r>
              <a:rPr lang="tr-TR" altLang="tr-TR" sz="2400" dirty="0"/>
              <a:t>gönderenin adresi, tarihi ve sayısı </a:t>
            </a:r>
            <a:r>
              <a:rPr lang="tr-TR" altLang="tr-TR" sz="2400" dirty="0">
                <a:solidFill>
                  <a:srgbClr val="FF0000"/>
                </a:solidFill>
              </a:rPr>
              <a:t>zarfın sol üst köşesinde </a:t>
            </a:r>
            <a:r>
              <a:rPr lang="tr-TR" altLang="tr-TR" sz="2400" dirty="0"/>
              <a:t>yer alır.</a:t>
            </a:r>
          </a:p>
          <a:p>
            <a:pPr marL="342900" indent="-342900">
              <a:lnSpc>
                <a:spcPct val="80000"/>
              </a:lnSpc>
              <a:buFont typeface="Arial" panose="020B0604020202020204" pitchFamily="34" charset="0"/>
              <a:buChar char="•"/>
            </a:pPr>
            <a:r>
              <a:rPr lang="tr-TR" altLang="tr-TR" sz="2400" dirty="0" smtClean="0"/>
              <a:t>Gideceği </a:t>
            </a:r>
            <a:r>
              <a:rPr lang="tr-TR" altLang="tr-TR" sz="2400" dirty="0"/>
              <a:t>yerin adresi </a:t>
            </a:r>
            <a:r>
              <a:rPr lang="tr-TR" altLang="tr-TR" sz="2400" dirty="0">
                <a:solidFill>
                  <a:srgbClr val="FF0000"/>
                </a:solidFill>
              </a:rPr>
              <a:t>zarfın ortasına </a:t>
            </a:r>
            <a:r>
              <a:rPr lang="tr-TR" altLang="tr-TR" sz="2400" dirty="0" smtClean="0"/>
              <a:t>yazılır.</a:t>
            </a:r>
          </a:p>
          <a:p>
            <a:pPr marL="342900" indent="-342900">
              <a:lnSpc>
                <a:spcPct val="80000"/>
              </a:lnSpc>
              <a:buFont typeface="Arial" panose="020B0604020202020204" pitchFamily="34" charset="0"/>
              <a:buChar char="•"/>
            </a:pPr>
            <a:r>
              <a:rPr lang="tr-TR" altLang="tr-TR" b="1" dirty="0" smtClean="0">
                <a:solidFill>
                  <a:srgbClr val="000000"/>
                </a:solidFill>
              </a:rPr>
              <a:t>İÇİNE </a:t>
            </a:r>
            <a:r>
              <a:rPr lang="tr-TR" altLang="tr-TR" b="1" dirty="0">
                <a:solidFill>
                  <a:srgbClr val="000000"/>
                </a:solidFill>
              </a:rPr>
              <a:t>YAZI VE EKLERİ KONUR ve </a:t>
            </a:r>
            <a:r>
              <a:rPr lang="en-US" altLang="tr-TR" b="1" dirty="0">
                <a:solidFill>
                  <a:srgbClr val="000000"/>
                </a:solidFill>
              </a:rPr>
              <a:t>zarf</a:t>
            </a:r>
            <a:r>
              <a:rPr lang="tr-TR" altLang="tr-TR" b="1" dirty="0">
                <a:solidFill>
                  <a:srgbClr val="000000"/>
                </a:solidFill>
              </a:rPr>
              <a:t> kapatılır.</a:t>
            </a:r>
          </a:p>
          <a:p>
            <a:pPr marL="103187" lvl="1">
              <a:lnSpc>
                <a:spcPct val="95000"/>
              </a:lnSpc>
              <a:spcBef>
                <a:spcPct val="0"/>
              </a:spcBef>
              <a:buClr>
                <a:srgbClr val="000000"/>
              </a:buClr>
            </a:pPr>
            <a:r>
              <a:rPr lang="tr-TR" altLang="tr-TR" b="1" dirty="0">
                <a:solidFill>
                  <a:srgbClr val="FF0000"/>
                </a:solidFill>
              </a:rPr>
              <a:t> </a:t>
            </a:r>
          </a:p>
          <a:p>
            <a:pPr marL="342900" indent="-342900">
              <a:lnSpc>
                <a:spcPct val="80000"/>
              </a:lnSpc>
              <a:buFont typeface="Arial" panose="020B0604020202020204" pitchFamily="34" charset="0"/>
              <a:buChar char="•"/>
            </a:pPr>
            <a:r>
              <a:rPr lang="tr-TR" altLang="tr-TR" sz="2400" dirty="0" smtClean="0">
                <a:solidFill>
                  <a:srgbClr val="FF0000"/>
                </a:solidFill>
              </a:rPr>
              <a:t>Gizlilik</a:t>
            </a:r>
            <a:r>
              <a:rPr lang="tr-TR" altLang="tr-TR" sz="2400" dirty="0" smtClean="0"/>
              <a:t> </a:t>
            </a:r>
            <a:r>
              <a:rPr lang="tr-TR" altLang="tr-TR" sz="2400" dirty="0"/>
              <a:t>derecesi zarfın üst ve alt ortasına </a:t>
            </a:r>
            <a:r>
              <a:rPr lang="tr-TR" altLang="tr-TR" sz="2400" dirty="0">
                <a:solidFill>
                  <a:srgbClr val="FF0000"/>
                </a:solidFill>
              </a:rPr>
              <a:t>kırmızı renkle </a:t>
            </a:r>
            <a:r>
              <a:rPr lang="tr-TR" altLang="tr-TR" sz="2400" dirty="0"/>
              <a:t>belirtilir.</a:t>
            </a:r>
          </a:p>
          <a:p>
            <a:pPr marL="342900" indent="-342900">
              <a:lnSpc>
                <a:spcPct val="80000"/>
              </a:lnSpc>
              <a:buFont typeface="Arial" panose="020B0604020202020204" pitchFamily="34" charset="0"/>
              <a:buChar char="•"/>
            </a:pPr>
            <a:r>
              <a:rPr lang="tr-TR" altLang="tr-TR" sz="2400" dirty="0" smtClean="0">
                <a:solidFill>
                  <a:srgbClr val="FF0000"/>
                </a:solidFill>
              </a:rPr>
              <a:t>İvedilik </a:t>
            </a:r>
            <a:r>
              <a:rPr lang="tr-TR" altLang="tr-TR" sz="2400" dirty="0">
                <a:solidFill>
                  <a:srgbClr val="FF0000"/>
                </a:solidFill>
              </a:rPr>
              <a:t>derecesi </a:t>
            </a:r>
            <a:r>
              <a:rPr lang="tr-TR" altLang="tr-TR" sz="2400" dirty="0"/>
              <a:t>sağ üst köşede ve kırmızı renkle büyük harflerle belirtilir</a:t>
            </a:r>
            <a:r>
              <a:rPr lang="tr-TR" altLang="tr-TR" sz="2400" dirty="0" smtClean="0"/>
              <a:t>.</a:t>
            </a:r>
          </a:p>
          <a:p>
            <a:pPr>
              <a:lnSpc>
                <a:spcPct val="80000"/>
              </a:lnSpc>
              <a:buFontTx/>
              <a:buChar char="-"/>
            </a:pPr>
            <a:endParaRPr lang="tr-TR" altLang="tr-TR" sz="800" dirty="0"/>
          </a:p>
          <a:p>
            <a:pPr marL="342900" indent="-342900">
              <a:lnSpc>
                <a:spcPct val="80000"/>
              </a:lnSpc>
              <a:buFont typeface="Arial" panose="020B0604020202020204" pitchFamily="34" charset="0"/>
              <a:buChar char="•"/>
            </a:pPr>
            <a:r>
              <a:rPr lang="tr-TR" altLang="tr-TR" sz="2400" dirty="0">
                <a:solidFill>
                  <a:srgbClr val="FF0000"/>
                </a:solidFill>
              </a:rPr>
              <a:t>Çok Gizli </a:t>
            </a:r>
            <a:r>
              <a:rPr lang="tr-TR" altLang="tr-TR" sz="2400" dirty="0"/>
              <a:t>ibareli yazılar çift zarfla gönderilir.</a:t>
            </a:r>
          </a:p>
        </p:txBody>
      </p:sp>
    </p:spTree>
    <p:extLst>
      <p:ext uri="{BB962C8B-B14F-4D97-AF65-F5344CB8AC3E}">
        <p14:creationId xmlns:p14="http://schemas.microsoft.com/office/powerpoint/2010/main" val="829605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ÖNCELİKLE DİKKAT EDELİM</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0" y="1305683"/>
            <a:ext cx="9144000" cy="4358116"/>
          </a:xfrm>
          <a:prstGeom prst="rect">
            <a:avLst/>
          </a:prstGeom>
        </p:spPr>
        <p:txBody>
          <a:bodyPr wrap="square">
            <a:spAutoFit/>
          </a:bodyPr>
          <a:lstStyle/>
          <a:p>
            <a:pPr>
              <a:lnSpc>
                <a:spcPct val="90000"/>
              </a:lnSpc>
              <a:buFont typeface="Wingdings" panose="05000000000000000000" pitchFamily="2" charset="2"/>
              <a:buChar char="Ø"/>
              <a:defRPr/>
            </a:pPr>
            <a:r>
              <a:rPr lang="tr-TR" sz="2400" b="1" dirty="0">
                <a:solidFill>
                  <a:srgbClr val="FF0000"/>
                </a:solidFill>
              </a:rPr>
              <a:t>Yazıyı hazırlayan, (üst amirinin talimatları doğrultusunda)</a:t>
            </a:r>
          </a:p>
          <a:p>
            <a:pPr>
              <a:lnSpc>
                <a:spcPct val="90000"/>
              </a:lnSpc>
              <a:defRPr/>
            </a:pPr>
            <a:r>
              <a:rPr lang="tr-TR" sz="2400" b="1" dirty="0">
                <a:solidFill>
                  <a:srgbClr val="FF0000"/>
                </a:solidFill>
              </a:rPr>
              <a:t>                               metni okunaklı yazmalı ve son şeklini vermelidir.</a:t>
            </a:r>
          </a:p>
          <a:p>
            <a:pPr>
              <a:lnSpc>
                <a:spcPct val="90000"/>
              </a:lnSpc>
              <a:buFont typeface="Wingdings" panose="05000000000000000000" pitchFamily="2" charset="2"/>
              <a:buChar char="Ø"/>
              <a:defRPr/>
            </a:pPr>
            <a:endParaRPr lang="tr-TR" sz="2400" b="1" dirty="0">
              <a:solidFill>
                <a:schemeClr val="accent2"/>
              </a:solidFill>
            </a:endParaRPr>
          </a:p>
          <a:p>
            <a:pPr>
              <a:lnSpc>
                <a:spcPct val="90000"/>
              </a:lnSpc>
              <a:buFont typeface="Wingdings" panose="05000000000000000000" pitchFamily="2" charset="2"/>
              <a:buChar char="Ø"/>
              <a:defRPr/>
            </a:pPr>
            <a:r>
              <a:rPr lang="tr-TR" sz="2400" dirty="0"/>
              <a:t>Yazı, TDK dilbilgisi ve imla kurallarına uygun olmalıdır</a:t>
            </a:r>
            <a:r>
              <a:rPr lang="tr-TR" sz="2400" dirty="0" smtClean="0"/>
              <a:t>.</a:t>
            </a:r>
          </a:p>
          <a:p>
            <a:pPr>
              <a:lnSpc>
                <a:spcPct val="90000"/>
              </a:lnSpc>
              <a:buFont typeface="Wingdings" panose="05000000000000000000" pitchFamily="2" charset="2"/>
              <a:buChar char="Ø"/>
              <a:defRPr/>
            </a:pPr>
            <a:r>
              <a:rPr lang="tr-TR" sz="2400" dirty="0" smtClean="0"/>
              <a:t>Yazı konuyu iyi/doğru ve anlaşılır olarak ifade etmelidir.</a:t>
            </a:r>
          </a:p>
          <a:p>
            <a:pPr>
              <a:lnSpc>
                <a:spcPct val="90000"/>
              </a:lnSpc>
              <a:buFont typeface="Wingdings" panose="05000000000000000000" pitchFamily="2" charset="2"/>
              <a:buChar char="Ø"/>
              <a:defRPr/>
            </a:pPr>
            <a:r>
              <a:rPr lang="tr-TR" sz="2400" dirty="0" smtClean="0"/>
              <a:t>Gereksiz tekrarlardan ve uzun paragraflardan kaçınılmalıdır.</a:t>
            </a:r>
            <a:endParaRPr lang="tr-TR" sz="2400" dirty="0"/>
          </a:p>
          <a:p>
            <a:pPr>
              <a:lnSpc>
                <a:spcPct val="90000"/>
              </a:lnSpc>
              <a:buFont typeface="Wingdings" panose="05000000000000000000" pitchFamily="2" charset="2"/>
              <a:buChar char="Ø"/>
              <a:defRPr/>
            </a:pPr>
            <a:r>
              <a:rPr lang="tr-TR" sz="2400" dirty="0" smtClean="0"/>
              <a:t>Yazının amacının dışına çıkılmamalıdır.</a:t>
            </a:r>
            <a:endParaRPr lang="tr-TR" sz="2400" dirty="0"/>
          </a:p>
          <a:p>
            <a:pPr>
              <a:lnSpc>
                <a:spcPct val="90000"/>
              </a:lnSpc>
              <a:buFont typeface="Wingdings" panose="05000000000000000000" pitchFamily="2" charset="2"/>
              <a:buChar char="Ø"/>
              <a:defRPr/>
            </a:pPr>
            <a:r>
              <a:rPr lang="tr-TR" sz="2400" dirty="0"/>
              <a:t>Yazılarda silinti ve </a:t>
            </a:r>
            <a:r>
              <a:rPr lang="tr-TR" sz="2400" dirty="0" smtClean="0"/>
              <a:t>kazıntı olmamalı, hatasız </a:t>
            </a:r>
            <a:r>
              <a:rPr lang="tr-TR" sz="2400" dirty="0"/>
              <a:t>ve temiz olmalıdır.</a:t>
            </a:r>
          </a:p>
          <a:p>
            <a:pPr>
              <a:lnSpc>
                <a:spcPct val="90000"/>
              </a:lnSpc>
              <a:buFont typeface="Wingdings" panose="05000000000000000000" pitchFamily="2" charset="2"/>
              <a:buChar char="Ø"/>
              <a:defRPr/>
            </a:pPr>
            <a:r>
              <a:rPr lang="de-DE" sz="2400" dirty="0" err="1" smtClean="0"/>
              <a:t>Aynı</a:t>
            </a:r>
            <a:r>
              <a:rPr lang="de-DE" sz="2400" dirty="0" smtClean="0"/>
              <a:t> </a:t>
            </a:r>
            <a:r>
              <a:rPr lang="tr-TR" sz="2400" dirty="0" err="1" smtClean="0"/>
              <a:t>niteliktek</a:t>
            </a:r>
            <a:r>
              <a:rPr lang="de-DE" sz="2400" dirty="0" smtClean="0"/>
              <a:t>i </a:t>
            </a:r>
            <a:r>
              <a:rPr lang="tr-TR" sz="2400" dirty="0" smtClean="0"/>
              <a:t>yazılar</a:t>
            </a:r>
            <a:r>
              <a:rPr lang="de-DE" sz="2400" dirty="0" smtClean="0"/>
              <a:t> </a:t>
            </a:r>
            <a:r>
              <a:rPr lang="de-DE" sz="2400" dirty="0" err="1"/>
              <a:t>için</a:t>
            </a:r>
            <a:r>
              <a:rPr lang="de-DE" sz="2400" dirty="0"/>
              <a:t> </a:t>
            </a:r>
            <a:r>
              <a:rPr lang="tr-TR" sz="2400" dirty="0"/>
              <a:t>s</a:t>
            </a:r>
            <a:r>
              <a:rPr lang="de-DE" sz="2400" dirty="0" err="1"/>
              <a:t>tandar</a:t>
            </a:r>
            <a:r>
              <a:rPr lang="tr-TR" sz="2400" dirty="0"/>
              <a:t>t</a:t>
            </a:r>
            <a:r>
              <a:rPr lang="de-DE" sz="2400" dirty="0"/>
              <a:t> </a:t>
            </a:r>
            <a:r>
              <a:rPr lang="tr-TR" sz="2400" dirty="0"/>
              <a:t>f</a:t>
            </a:r>
            <a:r>
              <a:rPr lang="de-DE" sz="2400" dirty="0" err="1"/>
              <a:t>ormlar</a:t>
            </a:r>
            <a:r>
              <a:rPr lang="de-DE" sz="2400" dirty="0"/>
              <a:t> </a:t>
            </a:r>
            <a:r>
              <a:rPr lang="de-DE" sz="2400" dirty="0" err="1"/>
              <a:t>geliştirilmelidir</a:t>
            </a:r>
            <a:r>
              <a:rPr lang="de-DE" sz="2400" dirty="0"/>
              <a:t>.</a:t>
            </a:r>
            <a:r>
              <a:rPr lang="tr-TR" sz="2400" dirty="0"/>
              <a:t> </a:t>
            </a:r>
          </a:p>
          <a:p>
            <a:pPr>
              <a:lnSpc>
                <a:spcPct val="90000"/>
              </a:lnSpc>
              <a:buFont typeface="Wingdings" panose="05000000000000000000" pitchFamily="2" charset="2"/>
              <a:buChar char="Ø"/>
              <a:defRPr/>
            </a:pPr>
            <a:r>
              <a:rPr lang="de-DE" sz="2400" dirty="0" err="1" smtClean="0"/>
              <a:t>Yazıların</a:t>
            </a:r>
            <a:r>
              <a:rPr lang="de-DE" sz="2400" dirty="0" smtClean="0"/>
              <a:t> </a:t>
            </a:r>
            <a:r>
              <a:rPr lang="de-DE" sz="2400" dirty="0" err="1"/>
              <a:t>önem</a:t>
            </a:r>
            <a:r>
              <a:rPr lang="de-DE" sz="2400" dirty="0"/>
              <a:t> </a:t>
            </a:r>
            <a:r>
              <a:rPr lang="de-DE" sz="2400" dirty="0" err="1"/>
              <a:t>ve</a:t>
            </a:r>
            <a:r>
              <a:rPr lang="de-DE" sz="2400" dirty="0"/>
              <a:t> </a:t>
            </a:r>
            <a:r>
              <a:rPr lang="de-DE" sz="2400" dirty="0" err="1"/>
              <a:t>öncelik</a:t>
            </a:r>
            <a:r>
              <a:rPr lang="tr-TR" sz="2400" dirty="0"/>
              <a:t> </a:t>
            </a:r>
            <a:r>
              <a:rPr lang="de-DE" sz="2400" dirty="0" err="1"/>
              <a:t>derecelerine</a:t>
            </a:r>
            <a:r>
              <a:rPr lang="tr-TR" sz="2400" dirty="0"/>
              <a:t> d</a:t>
            </a:r>
            <a:r>
              <a:rPr lang="de-DE" sz="2400" dirty="0" err="1"/>
              <a:t>ikkat</a:t>
            </a:r>
            <a:r>
              <a:rPr lang="tr-TR" sz="2400" dirty="0"/>
              <a:t> </a:t>
            </a:r>
            <a:r>
              <a:rPr lang="de-DE" sz="2400" dirty="0" err="1"/>
              <a:t>edilmelidir</a:t>
            </a:r>
            <a:r>
              <a:rPr lang="de-DE" sz="2400" u="sng" dirty="0"/>
              <a:t>.</a:t>
            </a:r>
            <a:endParaRPr lang="tr-TR" sz="2400" u="sng" dirty="0"/>
          </a:p>
          <a:p>
            <a:pPr>
              <a:lnSpc>
                <a:spcPct val="90000"/>
              </a:lnSpc>
              <a:defRPr/>
            </a:pPr>
            <a:endParaRPr lang="tr-TR" sz="2400" dirty="0"/>
          </a:p>
          <a:p>
            <a:pPr>
              <a:lnSpc>
                <a:spcPct val="90000"/>
              </a:lnSpc>
              <a:buFont typeface="Wingdings" panose="05000000000000000000" pitchFamily="2" charset="2"/>
              <a:buChar char="Ø"/>
              <a:defRPr/>
            </a:pPr>
            <a:r>
              <a:rPr lang="tr-TR" sz="2400" b="1" dirty="0">
                <a:solidFill>
                  <a:srgbClr val="FF0000"/>
                </a:solidFill>
              </a:rPr>
              <a:t> </a:t>
            </a:r>
            <a:r>
              <a:rPr lang="tr-TR" sz="2400" b="1" u="sng" dirty="0">
                <a:solidFill>
                  <a:srgbClr val="FF0000"/>
                </a:solidFill>
              </a:rPr>
              <a:t>YAZIYI HAZIRLAYAN MUTLAKA ÖNCE KENDİSİ OKUMALIDIR</a:t>
            </a:r>
            <a:r>
              <a:rPr lang="tr-TR" sz="2400" b="1" u="sng" dirty="0"/>
              <a:t>.</a:t>
            </a:r>
          </a:p>
          <a:p>
            <a:pPr>
              <a:buFont typeface="Wingdings 2"/>
              <a:buChar char=""/>
              <a:defRPr/>
            </a:pPr>
            <a:endParaRPr lang="tr-TR" dirty="0"/>
          </a:p>
        </p:txBody>
      </p:sp>
    </p:spTree>
    <p:extLst>
      <p:ext uri="{BB962C8B-B14F-4D97-AF65-F5344CB8AC3E}">
        <p14:creationId xmlns:p14="http://schemas.microsoft.com/office/powerpoint/2010/main" val="2394032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ÖZETLE</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2285999" y="1443210"/>
            <a:ext cx="4808863" cy="3970318"/>
          </a:xfrm>
          <a:prstGeom prst="rect">
            <a:avLst/>
          </a:prstGeom>
        </p:spPr>
        <p:txBody>
          <a:bodyPr wrap="square">
            <a:spAutoFit/>
          </a:bodyPr>
          <a:lstStyle/>
          <a:p>
            <a:pPr algn="ctr">
              <a:defRPr/>
            </a:pPr>
            <a:r>
              <a:rPr lang="tr-TR" sz="2800" b="1" u="sng" dirty="0">
                <a:solidFill>
                  <a:srgbClr val="FF0000"/>
                </a:solidFill>
              </a:rPr>
              <a:t>İYİ BİR YAZI :</a:t>
            </a:r>
          </a:p>
          <a:p>
            <a:pPr algn="ctr">
              <a:defRPr/>
            </a:pPr>
            <a:r>
              <a:rPr lang="tr-TR" sz="2800" b="1" dirty="0">
                <a:solidFill>
                  <a:schemeClr val="accent2"/>
                </a:solidFill>
              </a:rPr>
              <a:t/>
            </a:r>
            <a:br>
              <a:rPr lang="tr-TR" sz="2800" b="1" dirty="0">
                <a:solidFill>
                  <a:schemeClr val="accent2"/>
                </a:solidFill>
              </a:rPr>
            </a:br>
            <a:r>
              <a:rPr lang="tr-TR" sz="2800" b="1" dirty="0"/>
              <a:t>- Kısa</a:t>
            </a:r>
            <a:r>
              <a:rPr lang="tr-TR" sz="2800" b="1" dirty="0">
                <a:solidFill>
                  <a:schemeClr val="accent2"/>
                </a:solidFill>
              </a:rPr>
              <a:t/>
            </a:r>
            <a:br>
              <a:rPr lang="tr-TR" sz="2800" b="1" dirty="0">
                <a:solidFill>
                  <a:schemeClr val="accent2"/>
                </a:solidFill>
              </a:rPr>
            </a:br>
            <a:r>
              <a:rPr lang="tr-TR" sz="2800" b="1" dirty="0">
                <a:solidFill>
                  <a:srgbClr val="FF0000"/>
                </a:solidFill>
              </a:rPr>
              <a:t>- Açık</a:t>
            </a:r>
            <a:r>
              <a:rPr lang="tr-TR" sz="2800" b="1" dirty="0">
                <a:solidFill>
                  <a:schemeClr val="accent2"/>
                </a:solidFill>
              </a:rPr>
              <a:t/>
            </a:r>
            <a:br>
              <a:rPr lang="tr-TR" sz="2800" b="1" dirty="0">
                <a:solidFill>
                  <a:schemeClr val="accent2"/>
                </a:solidFill>
              </a:rPr>
            </a:br>
            <a:r>
              <a:rPr lang="tr-TR" sz="2800" b="1" dirty="0">
                <a:solidFill>
                  <a:srgbClr val="0070C0"/>
                </a:solidFill>
              </a:rPr>
              <a:t>- Doğru</a:t>
            </a:r>
            <a:r>
              <a:rPr lang="tr-TR" sz="2800" b="1" dirty="0">
                <a:solidFill>
                  <a:schemeClr val="accent2"/>
                </a:solidFill>
              </a:rPr>
              <a:t/>
            </a:r>
            <a:br>
              <a:rPr lang="tr-TR" sz="2800" b="1" dirty="0">
                <a:solidFill>
                  <a:schemeClr val="accent2"/>
                </a:solidFill>
              </a:rPr>
            </a:br>
            <a:r>
              <a:rPr lang="tr-TR" sz="2800" b="1" dirty="0">
                <a:solidFill>
                  <a:schemeClr val="tx1">
                    <a:lumMod val="75000"/>
                    <a:lumOff val="25000"/>
                  </a:schemeClr>
                </a:solidFill>
              </a:rPr>
              <a:t>- Uygun </a:t>
            </a:r>
          </a:p>
          <a:p>
            <a:pPr algn="ctr">
              <a:defRPr/>
            </a:pPr>
            <a:r>
              <a:rPr lang="tr-TR" sz="2800" b="1" dirty="0">
                <a:solidFill>
                  <a:schemeClr val="tx1">
                    <a:lumMod val="75000"/>
                    <a:lumOff val="25000"/>
                  </a:schemeClr>
                </a:solidFill>
              </a:rPr>
              <a:t>- </a:t>
            </a:r>
            <a:r>
              <a:rPr lang="tr-TR" sz="2800" b="1" dirty="0">
                <a:solidFill>
                  <a:schemeClr val="accent6">
                    <a:lumMod val="50000"/>
                  </a:schemeClr>
                </a:solidFill>
              </a:rPr>
              <a:t>Anlaşılır</a:t>
            </a:r>
          </a:p>
          <a:p>
            <a:pPr algn="ctr">
              <a:defRPr/>
            </a:pPr>
            <a:r>
              <a:rPr lang="tr-TR" sz="2800" b="1" dirty="0">
                <a:solidFill>
                  <a:srgbClr val="FF0000"/>
                </a:solidFill>
              </a:rPr>
              <a:t>bir dil kullanılarak </a:t>
            </a:r>
            <a:r>
              <a:rPr lang="tr-TR" sz="2800" b="1" dirty="0" smtClean="0">
                <a:solidFill>
                  <a:srgbClr val="7030A0"/>
                </a:solidFill>
              </a:rPr>
              <a:t>HAZIRLANMALIDIR</a:t>
            </a:r>
            <a:endParaRPr lang="tr-TR" sz="2800" dirty="0">
              <a:solidFill>
                <a:srgbClr val="7030A0"/>
              </a:solidFill>
            </a:endParaRPr>
          </a:p>
        </p:txBody>
      </p:sp>
    </p:spTree>
    <p:extLst>
      <p:ext uri="{BB962C8B-B14F-4D97-AF65-F5344CB8AC3E}">
        <p14:creationId xmlns:p14="http://schemas.microsoft.com/office/powerpoint/2010/main" val="11540527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a:solidFill>
                  <a:srgbClr val="FFC000"/>
                </a:solidFill>
              </a:rPr>
              <a:t>HAZIRLANAN YAZI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512283" y="1784733"/>
            <a:ext cx="8080873" cy="2677656"/>
          </a:xfrm>
          <a:prstGeom prst="rect">
            <a:avLst/>
          </a:prstGeom>
        </p:spPr>
        <p:txBody>
          <a:bodyPr wrap="square">
            <a:spAutoFit/>
          </a:bodyPr>
          <a:lstStyle/>
          <a:p>
            <a:pPr marL="342900" indent="-342900">
              <a:buFont typeface="Wingdings" panose="05000000000000000000" pitchFamily="2" charset="2"/>
              <a:buChar char="Ø"/>
            </a:pPr>
            <a:r>
              <a:rPr lang="tr-TR" altLang="tr-TR" sz="2400" dirty="0"/>
              <a:t>Gereksiz tekrarlar barındırmaz.</a:t>
            </a:r>
          </a:p>
          <a:p>
            <a:pPr marL="342900" indent="-342900">
              <a:buFont typeface="Wingdings" panose="05000000000000000000" pitchFamily="2" charset="2"/>
              <a:buChar char="Ø"/>
            </a:pPr>
            <a:r>
              <a:rPr lang="tr-TR" altLang="tr-TR" sz="2400" dirty="0"/>
              <a:t>Çabuk ve kolay anlaşılır.</a:t>
            </a:r>
          </a:p>
          <a:p>
            <a:pPr marL="342900" indent="-342900">
              <a:buFont typeface="Wingdings" panose="05000000000000000000" pitchFamily="2" charset="2"/>
              <a:buChar char="Ø"/>
            </a:pPr>
            <a:r>
              <a:rPr lang="tr-TR" altLang="tr-TR" sz="2400" dirty="0"/>
              <a:t>Yazılış amacının dışına çıkmaz.</a:t>
            </a:r>
          </a:p>
          <a:p>
            <a:pPr marL="342900" indent="-342900">
              <a:buFont typeface="Wingdings" panose="05000000000000000000" pitchFamily="2" charset="2"/>
              <a:buChar char="Ø"/>
            </a:pPr>
            <a:r>
              <a:rPr lang="tr-TR" altLang="tr-TR" sz="2400" dirty="0"/>
              <a:t>Yanlış anlamalara yol açmaz. </a:t>
            </a:r>
          </a:p>
          <a:p>
            <a:pPr marL="342900" indent="-342900">
              <a:buFont typeface="Wingdings" panose="05000000000000000000" pitchFamily="2" charset="2"/>
              <a:buChar char="Ø"/>
            </a:pPr>
            <a:r>
              <a:rPr lang="tr-TR" altLang="tr-TR" sz="2400" dirty="0"/>
              <a:t>Hedefini </a:t>
            </a:r>
            <a:r>
              <a:rPr lang="tr-TR" altLang="tr-TR" sz="2400" dirty="0" smtClean="0"/>
              <a:t>iyi ifade </a:t>
            </a:r>
            <a:r>
              <a:rPr lang="tr-TR" altLang="tr-TR" sz="2400" dirty="0"/>
              <a:t>eder.</a:t>
            </a:r>
          </a:p>
          <a:p>
            <a:pPr marL="342900" indent="-342900">
              <a:buFont typeface="Wingdings" panose="05000000000000000000" pitchFamily="2" charset="2"/>
              <a:buChar char="Ø"/>
            </a:pPr>
            <a:r>
              <a:rPr lang="tr-TR" altLang="tr-TR" sz="2400" dirty="0" smtClean="0"/>
              <a:t>Yazıyı </a:t>
            </a:r>
            <a:r>
              <a:rPr lang="tr-TR" altLang="tr-TR" sz="2400" dirty="0"/>
              <a:t>okuyacakların kültür seviyesini dikkate alır.</a:t>
            </a:r>
          </a:p>
          <a:p>
            <a:pPr marL="342900" indent="-342900">
              <a:buFont typeface="Wingdings" panose="05000000000000000000" pitchFamily="2" charset="2"/>
              <a:buChar char="Ø"/>
            </a:pPr>
            <a:r>
              <a:rPr lang="tr-TR" altLang="tr-TR" sz="2400" dirty="0" smtClean="0"/>
              <a:t> </a:t>
            </a:r>
            <a:r>
              <a:rPr lang="de-DE" altLang="tr-TR" sz="2400" dirty="0"/>
              <a:t>Sade </a:t>
            </a:r>
            <a:r>
              <a:rPr lang="de-DE" altLang="tr-TR" sz="2400" dirty="0" err="1"/>
              <a:t>ve</a:t>
            </a:r>
            <a:r>
              <a:rPr lang="de-DE" altLang="tr-TR" sz="2400" dirty="0"/>
              <a:t> </a:t>
            </a:r>
            <a:r>
              <a:rPr lang="de-DE" altLang="tr-TR" sz="2400" dirty="0" err="1"/>
              <a:t>herkes</a:t>
            </a:r>
            <a:r>
              <a:rPr lang="tr-TR" altLang="tr-TR" sz="2400" dirty="0"/>
              <a:t>c</a:t>
            </a:r>
            <a:r>
              <a:rPr lang="de-DE" altLang="tr-TR" sz="2400" dirty="0"/>
              <a:t>e </a:t>
            </a:r>
            <a:r>
              <a:rPr lang="de-DE" altLang="tr-TR" sz="2400" dirty="0" err="1"/>
              <a:t>bilinen</a:t>
            </a:r>
            <a:r>
              <a:rPr lang="de-DE" altLang="tr-TR" sz="2400" dirty="0"/>
              <a:t> </a:t>
            </a:r>
            <a:r>
              <a:rPr lang="de-DE" altLang="tr-TR" sz="2400" dirty="0" err="1"/>
              <a:t>kelimeler</a:t>
            </a:r>
            <a:r>
              <a:rPr lang="tr-TR" altLang="tr-TR" sz="2400" dirty="0"/>
              <a:t>i </a:t>
            </a:r>
            <a:r>
              <a:rPr lang="tr-TR" altLang="tr-TR" sz="2400" dirty="0" smtClean="0"/>
              <a:t> (TDK) içerir</a:t>
            </a:r>
            <a:r>
              <a:rPr lang="de-DE" altLang="tr-TR" sz="2400" dirty="0" smtClean="0"/>
              <a:t>.</a:t>
            </a:r>
            <a:endParaRPr lang="tr-TR" altLang="tr-TR" sz="2400" dirty="0"/>
          </a:p>
        </p:txBody>
      </p:sp>
    </p:spTree>
    <p:extLst>
      <p:ext uri="{BB962C8B-B14F-4D97-AF65-F5344CB8AC3E}">
        <p14:creationId xmlns:p14="http://schemas.microsoft.com/office/powerpoint/2010/main" val="578658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UNUTMAYINIZ!</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pic>
        <p:nvPicPr>
          <p:cNvPr id="2" name="Resim 1"/>
          <p:cNvPicPr>
            <a:picLocks noChangeAspect="1"/>
          </p:cNvPicPr>
          <p:nvPr/>
        </p:nvPicPr>
        <p:blipFill>
          <a:blip r:embed="rId4"/>
          <a:stretch>
            <a:fillRect/>
          </a:stretch>
        </p:blipFill>
        <p:spPr>
          <a:xfrm>
            <a:off x="159262" y="1122837"/>
            <a:ext cx="2418685" cy="2384916"/>
          </a:xfrm>
          <a:prstGeom prst="rect">
            <a:avLst/>
          </a:prstGeom>
        </p:spPr>
      </p:pic>
      <p:sp>
        <p:nvSpPr>
          <p:cNvPr id="3" name="Dikdörtgen 2"/>
          <p:cNvSpPr/>
          <p:nvPr/>
        </p:nvSpPr>
        <p:spPr>
          <a:xfrm>
            <a:off x="1927950" y="2446290"/>
            <a:ext cx="7017745" cy="2677656"/>
          </a:xfrm>
          <a:prstGeom prst="rect">
            <a:avLst/>
          </a:prstGeom>
        </p:spPr>
        <p:txBody>
          <a:bodyPr wrap="square">
            <a:spAutoFit/>
          </a:bodyPr>
          <a:lstStyle/>
          <a:p>
            <a:pPr algn="ctr"/>
            <a:r>
              <a:rPr lang="tr-TR" altLang="tr-TR" sz="2400" b="1" dirty="0"/>
              <a:t>BİLGİSAYAR TEKNOLOJİSİ</a:t>
            </a:r>
          </a:p>
          <a:p>
            <a:pPr algn="ctr"/>
            <a:r>
              <a:rPr lang="tr-TR" altLang="tr-TR" sz="2400" b="1" dirty="0"/>
              <a:t/>
            </a:r>
            <a:br>
              <a:rPr lang="tr-TR" altLang="tr-TR" sz="2400" b="1" dirty="0"/>
            </a:br>
            <a:r>
              <a:rPr lang="tr-TR" altLang="tr-TR" sz="2400" b="1" dirty="0"/>
              <a:t> KOLAYLIK SAĞLAMAKLA BİRLİKTE </a:t>
            </a:r>
          </a:p>
          <a:p>
            <a:endParaRPr lang="tr-TR" altLang="tr-TR" sz="2400" b="1" dirty="0">
              <a:solidFill>
                <a:schemeClr val="accent2"/>
              </a:solidFill>
            </a:endParaRPr>
          </a:p>
          <a:p>
            <a:pPr algn="ctr"/>
            <a:r>
              <a:rPr lang="tr-TR" altLang="tr-TR" sz="2400" b="1" dirty="0">
                <a:solidFill>
                  <a:srgbClr val="FF0000"/>
                </a:solidFill>
              </a:rPr>
              <a:t>       </a:t>
            </a:r>
            <a:r>
              <a:rPr lang="tr-TR" altLang="tr-TR" sz="2400" b="1" u="sng" dirty="0"/>
              <a:t>SÜRPRİZLERDE BARINDIRABİLİR !...</a:t>
            </a:r>
          </a:p>
          <a:p>
            <a:r>
              <a:rPr lang="tr-TR" altLang="tr-TR" sz="2400" b="1" u="sng" dirty="0">
                <a:solidFill>
                  <a:srgbClr val="FF0000"/>
                </a:solidFill>
              </a:rPr>
              <a:t>                              </a:t>
            </a:r>
          </a:p>
          <a:p>
            <a:pPr algn="ctr"/>
            <a:r>
              <a:rPr lang="tr-TR" altLang="tr-TR" sz="2400" b="1" u="sng" dirty="0">
                <a:solidFill>
                  <a:srgbClr val="FF0000"/>
                </a:solidFill>
              </a:rPr>
              <a:t>     Özellikle -kes yapıştır-</a:t>
            </a:r>
            <a:r>
              <a:rPr lang="tr-TR" altLang="tr-TR" sz="2400" b="1" u="sng" dirty="0" err="1">
                <a:solidFill>
                  <a:srgbClr val="FF0000"/>
                </a:solidFill>
              </a:rPr>
              <a:t>larda</a:t>
            </a:r>
            <a:r>
              <a:rPr lang="tr-TR" altLang="tr-TR" sz="2400" b="1" u="sng" dirty="0">
                <a:solidFill>
                  <a:srgbClr val="FF0000"/>
                </a:solidFill>
              </a:rPr>
              <a:t> çok dikkatli olalım</a:t>
            </a:r>
            <a:r>
              <a:rPr lang="tr-TR" altLang="tr-TR" sz="2400" dirty="0">
                <a:solidFill>
                  <a:srgbClr val="FF0000"/>
                </a:solidFill>
              </a:rPr>
              <a:t>.</a:t>
            </a:r>
            <a:endParaRPr lang="tr-TR" altLang="tr-TR" sz="2400" b="1" u="sng" dirty="0">
              <a:solidFill>
                <a:srgbClr val="FF0000"/>
              </a:solidFill>
            </a:endParaRPr>
          </a:p>
        </p:txBody>
      </p:sp>
    </p:spTree>
    <p:extLst>
      <p:ext uri="{BB962C8B-B14F-4D97-AF65-F5344CB8AC3E}">
        <p14:creationId xmlns:p14="http://schemas.microsoft.com/office/powerpoint/2010/main" val="441426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GELEN EVRAK</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 y="1921042"/>
            <a:ext cx="8802477" cy="3600986"/>
          </a:xfrm>
          <a:prstGeom prst="rect">
            <a:avLst/>
          </a:prstGeom>
        </p:spPr>
        <p:txBody>
          <a:bodyPr wrap="square">
            <a:spAutoFit/>
          </a:bodyPr>
          <a:lstStyle/>
          <a:p>
            <a:pPr lvl="1">
              <a:lnSpc>
                <a:spcPct val="95000"/>
              </a:lnSpc>
              <a:spcBef>
                <a:spcPct val="0"/>
              </a:spcBef>
              <a:buClr>
                <a:srgbClr val="0066FF"/>
              </a:buClr>
              <a:buFontTx/>
              <a:buChar char="•"/>
            </a:pPr>
            <a:r>
              <a:rPr lang="tr-TR" altLang="tr-TR" sz="2000" b="1" dirty="0">
                <a:solidFill>
                  <a:prstClr val="black"/>
                </a:solidFill>
              </a:rPr>
              <a:t>Yazı İşleri (genel evrak) Birimi tarafından </a:t>
            </a:r>
            <a:r>
              <a:rPr lang="tr-TR" altLang="tr-TR" sz="2000" b="1" dirty="0" smtClean="0">
                <a:solidFill>
                  <a:prstClr val="black"/>
                </a:solidFill>
              </a:rPr>
              <a:t>açılır</a:t>
            </a:r>
          </a:p>
          <a:p>
            <a:pPr lvl="1">
              <a:lnSpc>
                <a:spcPct val="95000"/>
              </a:lnSpc>
              <a:spcBef>
                <a:spcPct val="0"/>
              </a:spcBef>
              <a:buClr>
                <a:srgbClr val="0066FF"/>
              </a:buClr>
              <a:buFontTx/>
              <a:buChar char="•"/>
            </a:pPr>
            <a:r>
              <a:rPr lang="tr-TR" altLang="tr-TR" sz="2000" b="1" dirty="0">
                <a:solidFill>
                  <a:prstClr val="black"/>
                </a:solidFill>
              </a:rPr>
              <a:t> G</a:t>
            </a:r>
            <a:r>
              <a:rPr lang="tr-TR" altLang="tr-TR" sz="2000" b="1" dirty="0" smtClean="0">
                <a:solidFill>
                  <a:prstClr val="black"/>
                </a:solidFill>
              </a:rPr>
              <a:t>elen evrak defterine kaydeder.</a:t>
            </a:r>
          </a:p>
          <a:p>
            <a:pPr lvl="1">
              <a:lnSpc>
                <a:spcPct val="95000"/>
              </a:lnSpc>
              <a:spcBef>
                <a:spcPct val="0"/>
              </a:spcBef>
              <a:buClr>
                <a:srgbClr val="0066FF"/>
              </a:buClr>
              <a:buFontTx/>
              <a:buChar char="•"/>
            </a:pPr>
            <a:r>
              <a:rPr lang="tr-TR" altLang="tr-TR" sz="2000" b="1" dirty="0">
                <a:solidFill>
                  <a:prstClr val="black"/>
                </a:solidFill>
              </a:rPr>
              <a:t> </a:t>
            </a:r>
            <a:r>
              <a:rPr lang="tr-TR" altLang="tr-TR" sz="2000" b="1" dirty="0" smtClean="0">
                <a:solidFill>
                  <a:prstClr val="black"/>
                </a:solidFill>
              </a:rPr>
              <a:t>Evrak kaydı yapıldıktan sonra Mapa/Dosya içinde makama sunulur/makamın havalesine göre işlem yapılır.</a:t>
            </a:r>
          </a:p>
          <a:p>
            <a:pPr lvl="1">
              <a:lnSpc>
                <a:spcPct val="95000"/>
              </a:lnSpc>
              <a:spcBef>
                <a:spcPct val="0"/>
              </a:spcBef>
              <a:buClr>
                <a:srgbClr val="0066FF"/>
              </a:buClr>
              <a:buFontTx/>
              <a:buChar char="•"/>
            </a:pPr>
            <a:r>
              <a:rPr lang="tr-TR" altLang="tr-TR" sz="2000" b="1" dirty="0">
                <a:solidFill>
                  <a:prstClr val="black"/>
                </a:solidFill>
              </a:rPr>
              <a:t> </a:t>
            </a:r>
            <a:r>
              <a:rPr lang="tr-TR" altLang="tr-TR" sz="2000" b="1" dirty="0" smtClean="0">
                <a:solidFill>
                  <a:prstClr val="black"/>
                </a:solidFill>
              </a:rPr>
              <a:t>Evrak Acele/Günlü ya da hemen işleme alınması gerekiyorsa  </a:t>
            </a:r>
            <a:r>
              <a:rPr lang="tr-TR" altLang="tr-TR" sz="2000" b="1" dirty="0" smtClean="0">
                <a:solidFill>
                  <a:srgbClr val="C00000"/>
                </a:solidFill>
              </a:rPr>
              <a:t>o gün </a:t>
            </a:r>
            <a:r>
              <a:rPr lang="tr-TR" altLang="tr-TR" sz="2000" b="1" dirty="0" smtClean="0">
                <a:solidFill>
                  <a:prstClr val="black"/>
                </a:solidFill>
              </a:rPr>
              <a:t>değilse biriktirip uygun zamanda topluca makama sunulur.</a:t>
            </a:r>
          </a:p>
          <a:p>
            <a:pPr lvl="1">
              <a:lnSpc>
                <a:spcPct val="95000"/>
              </a:lnSpc>
              <a:spcBef>
                <a:spcPct val="0"/>
              </a:spcBef>
              <a:buClr>
                <a:srgbClr val="0066FF"/>
              </a:buClr>
              <a:buFontTx/>
              <a:buChar char="•"/>
            </a:pPr>
            <a:r>
              <a:rPr lang="tr-TR" altLang="tr-TR" sz="2000" b="1" dirty="0" smtClean="0">
                <a:solidFill>
                  <a:prstClr val="black"/>
                </a:solidFill>
              </a:rPr>
              <a:t>Eğer Dış </a:t>
            </a:r>
            <a:r>
              <a:rPr lang="en-US" altLang="tr-TR" sz="2000" b="1" dirty="0" err="1" smtClean="0">
                <a:solidFill>
                  <a:prstClr val="black"/>
                </a:solidFill>
              </a:rPr>
              <a:t>zarfı</a:t>
            </a:r>
            <a:r>
              <a:rPr lang="en-US" altLang="tr-TR" sz="2000" b="1" dirty="0" smtClean="0">
                <a:solidFill>
                  <a:prstClr val="black"/>
                </a:solidFill>
              </a:rPr>
              <a:t> </a:t>
            </a:r>
            <a:r>
              <a:rPr lang="en-US" altLang="tr-TR" sz="2000" b="1" dirty="0" err="1">
                <a:solidFill>
                  <a:prstClr val="black"/>
                </a:solidFill>
              </a:rPr>
              <a:t>açan</a:t>
            </a:r>
            <a:r>
              <a:rPr lang="en-US" altLang="tr-TR" sz="2000" b="1" dirty="0">
                <a:solidFill>
                  <a:prstClr val="black"/>
                </a:solidFill>
              </a:rPr>
              <a:t> </a:t>
            </a:r>
            <a:r>
              <a:rPr lang="en-US" altLang="tr-TR" sz="2000" b="1" dirty="0" err="1">
                <a:solidFill>
                  <a:prstClr val="black"/>
                </a:solidFill>
              </a:rPr>
              <a:t>görevli</a:t>
            </a:r>
            <a:r>
              <a:rPr lang="en-US" altLang="tr-TR" sz="2000" b="1" dirty="0">
                <a:solidFill>
                  <a:prstClr val="black"/>
                </a:solidFill>
              </a:rPr>
              <a:t> </a:t>
            </a:r>
            <a:r>
              <a:rPr lang="en-US" altLang="tr-TR" sz="2000" b="1" dirty="0" err="1">
                <a:solidFill>
                  <a:prstClr val="black"/>
                </a:solidFill>
              </a:rPr>
              <a:t>iç</a:t>
            </a:r>
            <a:r>
              <a:rPr lang="en-US" altLang="tr-TR" sz="2000" b="1" dirty="0">
                <a:solidFill>
                  <a:prstClr val="black"/>
                </a:solidFill>
              </a:rPr>
              <a:t> zarf </a:t>
            </a:r>
            <a:r>
              <a:rPr lang="en-US" altLang="tr-TR" sz="2000" b="1" dirty="0" err="1">
                <a:solidFill>
                  <a:prstClr val="black"/>
                </a:solidFill>
              </a:rPr>
              <a:t>üzerinde</a:t>
            </a:r>
            <a:r>
              <a:rPr lang="en-US" altLang="tr-TR" sz="2000" b="1" dirty="0">
                <a:solidFill>
                  <a:prstClr val="black"/>
                </a:solidFill>
              </a:rPr>
              <a:t> </a:t>
            </a:r>
            <a:r>
              <a:rPr lang="en-US" altLang="tr-TR" sz="2000" b="1" dirty="0" err="1">
                <a:solidFill>
                  <a:prstClr val="black"/>
                </a:solidFill>
              </a:rPr>
              <a:t>yer</a:t>
            </a:r>
            <a:r>
              <a:rPr lang="en-US" altLang="tr-TR" sz="2000" b="1" dirty="0">
                <a:solidFill>
                  <a:prstClr val="black"/>
                </a:solidFill>
              </a:rPr>
              <a:t> </a:t>
            </a:r>
            <a:r>
              <a:rPr lang="en-US" altLang="tr-TR" sz="2000" b="1" dirty="0" err="1">
                <a:solidFill>
                  <a:prstClr val="black"/>
                </a:solidFill>
              </a:rPr>
              <a:t>alan</a:t>
            </a:r>
            <a:r>
              <a:rPr lang="en-US" altLang="tr-TR" sz="2000" b="1" dirty="0">
                <a:solidFill>
                  <a:prstClr val="black"/>
                </a:solidFill>
              </a:rPr>
              <a:t> </a:t>
            </a:r>
            <a:r>
              <a:rPr lang="en-US" altLang="tr-TR" sz="2000" b="1" dirty="0">
                <a:solidFill>
                  <a:srgbClr val="FF3300"/>
                </a:solidFill>
              </a:rPr>
              <a:t>“</a:t>
            </a:r>
            <a:r>
              <a:rPr lang="en-US" altLang="tr-TR" sz="2000" b="1" dirty="0" err="1">
                <a:solidFill>
                  <a:srgbClr val="FF3300"/>
                </a:solidFill>
              </a:rPr>
              <a:t>çok</a:t>
            </a:r>
            <a:r>
              <a:rPr lang="en-US" altLang="tr-TR" sz="2000" b="1" dirty="0">
                <a:solidFill>
                  <a:srgbClr val="FF3300"/>
                </a:solidFill>
              </a:rPr>
              <a:t> </a:t>
            </a:r>
            <a:r>
              <a:rPr lang="en-US" altLang="tr-TR" sz="2000" b="1" dirty="0" err="1">
                <a:solidFill>
                  <a:srgbClr val="FF3300"/>
                </a:solidFill>
              </a:rPr>
              <a:t>gizli</a:t>
            </a:r>
            <a:r>
              <a:rPr lang="en-US" altLang="tr-TR" sz="2000" b="1" dirty="0">
                <a:solidFill>
                  <a:srgbClr val="FF3300"/>
                </a:solidFill>
              </a:rPr>
              <a:t>”</a:t>
            </a:r>
            <a:r>
              <a:rPr lang="en-US" altLang="tr-TR" sz="2000" b="1" dirty="0">
                <a:solidFill>
                  <a:srgbClr val="0066FF"/>
                </a:solidFill>
              </a:rPr>
              <a:t> </a:t>
            </a:r>
            <a:r>
              <a:rPr lang="en-US" altLang="tr-TR" sz="2000" b="1" dirty="0" err="1">
                <a:solidFill>
                  <a:prstClr val="black"/>
                </a:solidFill>
              </a:rPr>
              <a:t>ibaresini</a:t>
            </a:r>
            <a:r>
              <a:rPr lang="en-US" altLang="tr-TR" sz="2000" b="1" dirty="0">
                <a:solidFill>
                  <a:prstClr val="black"/>
                </a:solidFill>
              </a:rPr>
              <a:t> </a:t>
            </a:r>
            <a:r>
              <a:rPr lang="en-US" altLang="tr-TR" sz="2000" b="1" dirty="0" err="1">
                <a:solidFill>
                  <a:prstClr val="black"/>
                </a:solidFill>
              </a:rPr>
              <a:t>gördüğünde</a:t>
            </a:r>
            <a:r>
              <a:rPr lang="en-US" altLang="tr-TR" sz="2000" b="1" dirty="0">
                <a:solidFill>
                  <a:prstClr val="black"/>
                </a:solidFill>
              </a:rPr>
              <a:t> </a:t>
            </a:r>
            <a:r>
              <a:rPr lang="en-US" altLang="tr-TR" sz="2000" b="1" dirty="0" err="1">
                <a:solidFill>
                  <a:prstClr val="black"/>
                </a:solidFill>
              </a:rPr>
              <a:t>zarfı</a:t>
            </a:r>
            <a:r>
              <a:rPr lang="en-US" altLang="tr-TR" sz="2000" b="1" dirty="0">
                <a:solidFill>
                  <a:prstClr val="black"/>
                </a:solidFill>
              </a:rPr>
              <a:t> </a:t>
            </a:r>
            <a:r>
              <a:rPr lang="en-US" altLang="tr-TR" sz="2000" b="1" dirty="0" err="1">
                <a:solidFill>
                  <a:prstClr val="black"/>
                </a:solidFill>
              </a:rPr>
              <a:t>açmadan</a:t>
            </a:r>
            <a:r>
              <a:rPr lang="en-US" altLang="tr-TR" sz="2000" b="1" dirty="0">
                <a:solidFill>
                  <a:prstClr val="black"/>
                </a:solidFill>
              </a:rPr>
              <a:t> </a:t>
            </a:r>
            <a:r>
              <a:rPr lang="en-US" altLang="tr-TR" sz="2000" b="1" dirty="0" err="1">
                <a:solidFill>
                  <a:prstClr val="black"/>
                </a:solidFill>
              </a:rPr>
              <a:t>yetkili</a:t>
            </a:r>
            <a:r>
              <a:rPr lang="en-US" altLang="tr-TR" sz="2000" b="1" dirty="0">
                <a:solidFill>
                  <a:prstClr val="black"/>
                </a:solidFill>
              </a:rPr>
              <a:t> </a:t>
            </a:r>
            <a:r>
              <a:rPr lang="en-US" altLang="tr-TR" sz="2000" b="1" dirty="0" err="1">
                <a:solidFill>
                  <a:prstClr val="black"/>
                </a:solidFill>
              </a:rPr>
              <a:t>makama</a:t>
            </a:r>
            <a:r>
              <a:rPr lang="en-US" altLang="tr-TR" sz="2000" b="1" dirty="0">
                <a:solidFill>
                  <a:prstClr val="black"/>
                </a:solidFill>
              </a:rPr>
              <a:t> </a:t>
            </a:r>
            <a:r>
              <a:rPr lang="en-US" altLang="tr-TR" sz="2000" b="1" dirty="0" err="1">
                <a:solidFill>
                  <a:prstClr val="black"/>
                </a:solidFill>
              </a:rPr>
              <a:t>sunar</a:t>
            </a:r>
            <a:r>
              <a:rPr lang="en-US" altLang="tr-TR" sz="2000" b="1" dirty="0">
                <a:solidFill>
                  <a:prstClr val="black"/>
                </a:solidFill>
              </a:rPr>
              <a:t>.</a:t>
            </a:r>
            <a:endParaRPr lang="en-US" altLang="tr-TR" sz="2000" dirty="0">
              <a:solidFill>
                <a:prstClr val="black"/>
              </a:solidFill>
            </a:endParaRPr>
          </a:p>
          <a:p>
            <a:pPr lvl="1">
              <a:lnSpc>
                <a:spcPct val="95000"/>
              </a:lnSpc>
              <a:spcBef>
                <a:spcPct val="0"/>
              </a:spcBef>
              <a:buClr>
                <a:srgbClr val="0066FF"/>
              </a:buClr>
              <a:buFontTx/>
              <a:buChar char="•"/>
            </a:pPr>
            <a:endParaRPr lang="tr-TR" altLang="tr-TR" sz="2000" b="1" dirty="0" smtClean="0">
              <a:solidFill>
                <a:prstClr val="black"/>
              </a:solidFill>
            </a:endParaRPr>
          </a:p>
          <a:p>
            <a:pPr lvl="1">
              <a:lnSpc>
                <a:spcPct val="95000"/>
              </a:lnSpc>
              <a:spcBef>
                <a:spcPct val="0"/>
              </a:spcBef>
              <a:buClr>
                <a:srgbClr val="0066FF"/>
              </a:buClr>
              <a:buFontTx/>
              <a:buChar char="•"/>
            </a:pPr>
            <a:r>
              <a:rPr lang="en-US" altLang="tr-TR" sz="2000" b="1" dirty="0" smtClean="0">
                <a:solidFill>
                  <a:prstClr val="black"/>
                </a:solidFill>
              </a:rPr>
              <a:t>Bu </a:t>
            </a:r>
            <a:r>
              <a:rPr lang="en-US" altLang="tr-TR" sz="2000" b="1" dirty="0" err="1">
                <a:solidFill>
                  <a:prstClr val="black"/>
                </a:solidFill>
              </a:rPr>
              <a:t>görevli</a:t>
            </a:r>
            <a:r>
              <a:rPr lang="en-US" altLang="tr-TR" sz="2000" b="1" dirty="0">
                <a:solidFill>
                  <a:prstClr val="black"/>
                </a:solidFill>
              </a:rPr>
              <a:t> </a:t>
            </a:r>
            <a:r>
              <a:rPr lang="en-US" altLang="tr-TR" sz="2000" b="1" dirty="0" err="1">
                <a:solidFill>
                  <a:prstClr val="black"/>
                </a:solidFill>
              </a:rPr>
              <a:t>dış</a:t>
            </a:r>
            <a:r>
              <a:rPr lang="en-US" altLang="tr-TR" sz="2000" b="1" dirty="0">
                <a:solidFill>
                  <a:prstClr val="black"/>
                </a:solidFill>
              </a:rPr>
              <a:t> </a:t>
            </a:r>
            <a:r>
              <a:rPr lang="en-US" altLang="tr-TR" sz="2000" b="1" dirty="0" err="1">
                <a:solidFill>
                  <a:prstClr val="black"/>
                </a:solidFill>
              </a:rPr>
              <a:t>zarfın</a:t>
            </a:r>
            <a:r>
              <a:rPr lang="en-US" altLang="tr-TR" sz="2000" b="1" dirty="0">
                <a:solidFill>
                  <a:prstClr val="black"/>
                </a:solidFill>
              </a:rPr>
              <a:t> </a:t>
            </a:r>
            <a:r>
              <a:rPr lang="en-US" altLang="tr-TR" sz="2000" b="1" dirty="0" err="1">
                <a:solidFill>
                  <a:prstClr val="black"/>
                </a:solidFill>
              </a:rPr>
              <a:t>içinde</a:t>
            </a:r>
            <a:r>
              <a:rPr lang="en-US" altLang="tr-TR" sz="2000" b="1" dirty="0">
                <a:solidFill>
                  <a:prstClr val="black"/>
                </a:solidFill>
              </a:rPr>
              <a:t> </a:t>
            </a:r>
            <a:r>
              <a:rPr lang="en-US" altLang="tr-TR" sz="2000" b="1" dirty="0" err="1">
                <a:solidFill>
                  <a:prstClr val="black"/>
                </a:solidFill>
              </a:rPr>
              <a:t>yer</a:t>
            </a:r>
            <a:r>
              <a:rPr lang="en-US" altLang="tr-TR" sz="2000" b="1" dirty="0">
                <a:solidFill>
                  <a:prstClr val="black"/>
                </a:solidFill>
              </a:rPr>
              <a:t> </a:t>
            </a:r>
            <a:r>
              <a:rPr lang="en-US" altLang="tr-TR" sz="2000" b="1" dirty="0" err="1">
                <a:solidFill>
                  <a:prstClr val="black"/>
                </a:solidFill>
              </a:rPr>
              <a:t>alan</a:t>
            </a:r>
            <a:r>
              <a:rPr lang="en-US" altLang="tr-TR" sz="2000" b="1" dirty="0">
                <a:solidFill>
                  <a:prstClr val="black"/>
                </a:solidFill>
              </a:rPr>
              <a:t> </a:t>
            </a:r>
            <a:r>
              <a:rPr lang="en-US" altLang="tr-TR" sz="2000" b="1" dirty="0" err="1">
                <a:solidFill>
                  <a:prstClr val="black"/>
                </a:solidFill>
              </a:rPr>
              <a:t>evrak</a:t>
            </a:r>
            <a:r>
              <a:rPr lang="en-US" altLang="tr-TR" sz="2000" b="1" dirty="0">
                <a:solidFill>
                  <a:prstClr val="black"/>
                </a:solidFill>
              </a:rPr>
              <a:t> </a:t>
            </a:r>
            <a:r>
              <a:rPr lang="tr-TR" altLang="tr-TR" sz="2000" b="1" dirty="0">
                <a:solidFill>
                  <a:prstClr val="black"/>
                </a:solidFill>
              </a:rPr>
              <a:t>teslim </a:t>
            </a:r>
            <a:r>
              <a:rPr lang="en-US" altLang="tr-TR" sz="2000" b="1" dirty="0" err="1">
                <a:solidFill>
                  <a:prstClr val="black"/>
                </a:solidFill>
              </a:rPr>
              <a:t>senedini</a:t>
            </a:r>
            <a:r>
              <a:rPr lang="en-US" altLang="tr-TR" sz="2000" b="1" dirty="0">
                <a:solidFill>
                  <a:prstClr val="black"/>
                </a:solidFill>
              </a:rPr>
              <a:t> </a:t>
            </a:r>
            <a:r>
              <a:rPr lang="en-US" altLang="tr-TR" sz="2000" b="1" dirty="0" err="1">
                <a:solidFill>
                  <a:prstClr val="black"/>
                </a:solidFill>
              </a:rPr>
              <a:t>imzalayarak</a:t>
            </a:r>
            <a:r>
              <a:rPr lang="en-US" altLang="tr-TR" sz="2000" b="1" dirty="0">
                <a:solidFill>
                  <a:prstClr val="black"/>
                </a:solidFill>
              </a:rPr>
              <a:t> </a:t>
            </a:r>
            <a:r>
              <a:rPr lang="en-US" altLang="tr-TR" sz="2000" b="1" dirty="0" err="1">
                <a:solidFill>
                  <a:prstClr val="black"/>
                </a:solidFill>
              </a:rPr>
              <a:t>bir</a:t>
            </a:r>
            <a:r>
              <a:rPr lang="en-US" altLang="tr-TR" sz="2000" b="1" dirty="0">
                <a:solidFill>
                  <a:prstClr val="black"/>
                </a:solidFill>
              </a:rPr>
              <a:t> </a:t>
            </a:r>
            <a:r>
              <a:rPr lang="en-US" altLang="tr-TR" sz="2000" b="1" dirty="0" err="1">
                <a:solidFill>
                  <a:prstClr val="black"/>
                </a:solidFill>
              </a:rPr>
              <a:t>nüshasını</a:t>
            </a:r>
            <a:r>
              <a:rPr lang="en-US" altLang="tr-TR" sz="2000" b="1" dirty="0">
                <a:solidFill>
                  <a:prstClr val="black"/>
                </a:solidFill>
              </a:rPr>
              <a:t> </a:t>
            </a:r>
            <a:r>
              <a:rPr lang="en-US" altLang="tr-TR" sz="2000" b="1" dirty="0" err="1">
                <a:solidFill>
                  <a:srgbClr val="FF3300"/>
                </a:solidFill>
              </a:rPr>
              <a:t>gönderen</a:t>
            </a:r>
            <a:r>
              <a:rPr lang="en-US" altLang="tr-TR" sz="2000" b="1" dirty="0">
                <a:solidFill>
                  <a:srgbClr val="FF3300"/>
                </a:solidFill>
              </a:rPr>
              <a:t> </a:t>
            </a:r>
            <a:r>
              <a:rPr lang="en-US" altLang="tr-TR" sz="2000" b="1" dirty="0" err="1">
                <a:solidFill>
                  <a:srgbClr val="FF3300"/>
                </a:solidFill>
              </a:rPr>
              <a:t>makama</a:t>
            </a:r>
            <a:r>
              <a:rPr lang="en-US" altLang="tr-TR" sz="2000" b="1" dirty="0">
                <a:solidFill>
                  <a:srgbClr val="FF3300"/>
                </a:solidFill>
              </a:rPr>
              <a:t> </a:t>
            </a:r>
            <a:r>
              <a:rPr lang="en-US" altLang="tr-TR" sz="2000" b="1" dirty="0" err="1">
                <a:solidFill>
                  <a:srgbClr val="FF3300"/>
                </a:solidFill>
              </a:rPr>
              <a:t>iade</a:t>
            </a:r>
            <a:r>
              <a:rPr lang="en-US" altLang="tr-TR" sz="2000" b="1" dirty="0">
                <a:solidFill>
                  <a:srgbClr val="0066FF"/>
                </a:solidFill>
              </a:rPr>
              <a:t> </a:t>
            </a:r>
            <a:r>
              <a:rPr lang="en-US" altLang="tr-TR" sz="2000" b="1" dirty="0" err="1" smtClean="0">
                <a:solidFill>
                  <a:prstClr val="black"/>
                </a:solidFill>
              </a:rPr>
              <a:t>ed</a:t>
            </a:r>
            <a:r>
              <a:rPr lang="tr-TR" altLang="tr-TR" sz="2000" b="1" dirty="0" smtClean="0">
                <a:solidFill>
                  <a:prstClr val="black"/>
                </a:solidFill>
              </a:rPr>
              <a:t>er</a:t>
            </a:r>
            <a:r>
              <a:rPr lang="en-US" altLang="tr-TR" sz="2000" b="1" dirty="0" smtClean="0">
                <a:solidFill>
                  <a:prstClr val="black"/>
                </a:solidFill>
              </a:rPr>
              <a:t>.</a:t>
            </a:r>
            <a:endParaRPr lang="tr-TR" altLang="tr-TR" sz="2000" b="1" dirty="0" smtClean="0">
              <a:solidFill>
                <a:prstClr val="black"/>
              </a:solidFill>
            </a:endParaRPr>
          </a:p>
          <a:p>
            <a:pPr lvl="1">
              <a:lnSpc>
                <a:spcPct val="95000"/>
              </a:lnSpc>
              <a:spcBef>
                <a:spcPct val="0"/>
              </a:spcBef>
              <a:buClr>
                <a:srgbClr val="0066FF"/>
              </a:buClr>
              <a:buFontTx/>
              <a:buChar char="•"/>
            </a:pPr>
            <a:endParaRPr lang="en-US" altLang="tr-TR" sz="2000" b="1" dirty="0">
              <a:solidFill>
                <a:prstClr val="black"/>
              </a:solidFill>
            </a:endParaRPr>
          </a:p>
        </p:txBody>
      </p:sp>
    </p:spTree>
    <p:extLst>
      <p:ext uri="{BB962C8B-B14F-4D97-AF65-F5344CB8AC3E}">
        <p14:creationId xmlns:p14="http://schemas.microsoft.com/office/powerpoint/2010/main" val="3726941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81367" y="251084"/>
            <a:ext cx="5984676" cy="830997"/>
          </a:xfrm>
          <a:prstGeom prst="rect">
            <a:avLst/>
          </a:prstGeom>
          <a:noFill/>
        </p:spPr>
        <p:txBody>
          <a:bodyPr wrap="square" rtlCol="0">
            <a:spAutoFit/>
          </a:bodyPr>
          <a:lstStyle/>
          <a:p>
            <a:pPr>
              <a:spcBef>
                <a:spcPct val="0"/>
              </a:spcBef>
            </a:pPr>
            <a:r>
              <a:rPr lang="tr-TR" sz="2800" dirty="0">
                <a:solidFill>
                  <a:srgbClr val="FFC000"/>
                </a:solidFill>
              </a:rPr>
              <a:t>KONYA GIDA VE TARIM ÜNİVERSİTESİ</a:t>
            </a:r>
            <a:br>
              <a:rPr lang="tr-TR" sz="2800" dirty="0">
                <a:solidFill>
                  <a:srgbClr val="FFC000"/>
                </a:solidFill>
              </a:rPr>
            </a:br>
            <a:r>
              <a:rPr lang="tr-TR" sz="2000" dirty="0">
                <a:solidFill>
                  <a:schemeClr val="accent3">
                    <a:lumMod val="20000"/>
                    <a:lumOff val="80000"/>
                  </a:schemeClr>
                </a:solidFill>
              </a:rPr>
              <a:t>  </a:t>
            </a:r>
            <a:r>
              <a:rPr lang="tr-TR" sz="2000" dirty="0" smtClean="0">
                <a:solidFill>
                  <a:schemeClr val="accent3">
                    <a:lumMod val="20000"/>
                    <a:lumOff val="80000"/>
                  </a:schemeClr>
                </a:solidFill>
              </a:rPr>
              <a:t>        (</a:t>
            </a:r>
            <a:r>
              <a:rPr lang="tr-TR" sz="2000" dirty="0">
                <a:solidFill>
                  <a:schemeClr val="accent3">
                    <a:lumMod val="20000"/>
                    <a:lumOff val="80000"/>
                  </a:schemeClr>
                </a:solidFill>
              </a:rPr>
              <a:t>Bilgiyi Ürüne Dönüştüren Üniversite)</a:t>
            </a:r>
            <a:endParaRPr lang="tr-TR" altLang="tr-TR" sz="2000" dirty="0">
              <a:solidFill>
                <a:schemeClr val="accent3">
                  <a:lumMod val="20000"/>
                  <a:lumOff val="80000"/>
                </a:schemeClr>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3" name="Dikdörtgen 2"/>
          <p:cNvSpPr/>
          <p:nvPr/>
        </p:nvSpPr>
        <p:spPr>
          <a:xfrm>
            <a:off x="534316" y="1971707"/>
            <a:ext cx="8235109" cy="2585323"/>
          </a:xfrm>
          <a:prstGeom prst="rect">
            <a:avLst/>
          </a:prstGeom>
        </p:spPr>
        <p:txBody>
          <a:bodyPr wrap="square">
            <a:spAutoFit/>
          </a:bodyPr>
          <a:lstStyle/>
          <a:p>
            <a:r>
              <a:rPr lang="tr-TR" dirty="0" smtClean="0">
                <a:solidFill>
                  <a:srgbClr val="C00000"/>
                </a:solidFill>
              </a:rPr>
              <a:t>MİSYON      (var oluş nedeni)</a:t>
            </a:r>
            <a:endParaRPr lang="tr-TR" dirty="0">
              <a:solidFill>
                <a:srgbClr val="C00000"/>
              </a:solidFill>
            </a:endParaRPr>
          </a:p>
          <a:p>
            <a:r>
              <a:rPr lang="tr-TR" dirty="0"/>
              <a:t>Bilgiye dayalı </a:t>
            </a:r>
            <a:r>
              <a:rPr lang="tr-TR" dirty="0" err="1"/>
              <a:t>biyo</a:t>
            </a:r>
            <a:r>
              <a:rPr lang="tr-TR" dirty="0"/>
              <a:t>-ekonomi konsepti çerçevesinde gıda ve tarım alanında ülkemizi uluslararası rekabet edebilecek düzeye taşımak ve yüksek katma değerli ürünlere yönelik bilgi ve insan gücü havuzunun oluşmasına katkı sağlamak.</a:t>
            </a:r>
          </a:p>
          <a:p>
            <a:endParaRPr lang="tr-TR" dirty="0"/>
          </a:p>
          <a:p>
            <a:r>
              <a:rPr lang="tr-TR" dirty="0" smtClean="0">
                <a:solidFill>
                  <a:srgbClr val="C00000"/>
                </a:solidFill>
              </a:rPr>
              <a:t>VİZYON    (geleceğe bakışı)</a:t>
            </a:r>
            <a:endParaRPr lang="tr-TR" dirty="0">
              <a:solidFill>
                <a:srgbClr val="C00000"/>
              </a:solidFill>
            </a:endParaRPr>
          </a:p>
          <a:p>
            <a:r>
              <a:rPr lang="tr-TR" dirty="0"/>
              <a:t>Alanında ülkemizdeki birinci, dünyada ise ilk 100 arasında yer alan uluslararası bir araştırma ve ihtisas üniversitesi olmak.</a:t>
            </a:r>
          </a:p>
          <a:p>
            <a:endParaRPr lang="tr-TR" dirty="0">
              <a:solidFill>
                <a:srgbClr val="C00000"/>
              </a:solidFill>
            </a:endParaRPr>
          </a:p>
        </p:txBody>
      </p:sp>
    </p:spTree>
    <p:extLst>
      <p:ext uri="{BB962C8B-B14F-4D97-AF65-F5344CB8AC3E}">
        <p14:creationId xmlns:p14="http://schemas.microsoft.com/office/powerpoint/2010/main" val="90645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461665"/>
          </a:xfrm>
          <a:prstGeom prst="rect">
            <a:avLst/>
          </a:prstGeom>
          <a:noFill/>
        </p:spPr>
        <p:txBody>
          <a:bodyPr wrap="square" rtlCol="0">
            <a:spAutoFit/>
          </a:bodyPr>
          <a:lstStyle/>
          <a:p>
            <a:r>
              <a:rPr lang="tr-TR" sz="2400" b="1" dirty="0" smtClean="0">
                <a:solidFill>
                  <a:srgbClr val="FFC000"/>
                </a:solidFill>
              </a:rPr>
              <a:t>RESMİ YAZILAR</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611436" y="1490716"/>
            <a:ext cx="2252950" cy="4278094"/>
          </a:xfrm>
          <a:prstGeom prst="rect">
            <a:avLst/>
          </a:prstGeom>
        </p:spPr>
        <p:txBody>
          <a:bodyPr wrap="square">
            <a:spAutoFit/>
          </a:bodyPr>
          <a:lstStyle/>
          <a:p>
            <a:pPr marL="342900" indent="-342900">
              <a:buFont typeface="Arial" panose="020B0604020202020204" pitchFamily="34" charset="0"/>
              <a:buChar char="•"/>
            </a:pPr>
            <a:r>
              <a:rPr lang="tr-TR" sz="2400" dirty="0"/>
              <a:t>NORMAL</a:t>
            </a:r>
          </a:p>
          <a:p>
            <a:pPr marL="342900" indent="-342900">
              <a:buFont typeface="Arial" panose="020B0604020202020204" pitchFamily="34" charset="0"/>
              <a:buChar char="•"/>
            </a:pPr>
            <a:r>
              <a:rPr lang="tr-TR" sz="2400" dirty="0"/>
              <a:t> Dağıtımlı</a:t>
            </a:r>
          </a:p>
          <a:p>
            <a:pPr marL="342900" indent="-342900">
              <a:buFont typeface="Arial" panose="020B0604020202020204" pitchFamily="34" charset="0"/>
              <a:buChar char="•"/>
            </a:pPr>
            <a:r>
              <a:rPr lang="tr-TR" sz="2400" dirty="0"/>
              <a:t> İvedi/Acele </a:t>
            </a:r>
          </a:p>
          <a:p>
            <a:pPr marL="342900" indent="-342900">
              <a:buFont typeface="Arial" panose="020B0604020202020204" pitchFamily="34" charset="0"/>
              <a:buChar char="•"/>
            </a:pPr>
            <a:r>
              <a:rPr lang="tr-TR" sz="2400" dirty="0"/>
              <a:t> Günlü veya Süreli</a:t>
            </a:r>
          </a:p>
          <a:p>
            <a:pPr marL="342900" indent="-342900">
              <a:buFont typeface="Arial" panose="020B0604020202020204" pitchFamily="34" charset="0"/>
              <a:buChar char="•"/>
            </a:pPr>
            <a:r>
              <a:rPr lang="tr-TR" sz="2400" dirty="0"/>
              <a:t> Gizlilik Dereceli</a:t>
            </a:r>
          </a:p>
          <a:p>
            <a:pPr marL="342900" indent="-342900">
              <a:buFont typeface="Arial" panose="020B0604020202020204" pitchFamily="34" charset="0"/>
              <a:buChar char="•"/>
            </a:pPr>
            <a:r>
              <a:rPr lang="tr-TR" sz="2000" dirty="0"/>
              <a:t>a) Kişiye Özel</a:t>
            </a:r>
          </a:p>
          <a:p>
            <a:pPr marL="342900" indent="-342900">
              <a:buFont typeface="Arial" panose="020B0604020202020204" pitchFamily="34" charset="0"/>
              <a:buChar char="•"/>
            </a:pPr>
            <a:r>
              <a:rPr lang="tr-TR" sz="2000" dirty="0"/>
              <a:t>b) Hizmete Özel</a:t>
            </a:r>
          </a:p>
          <a:p>
            <a:pPr marL="342900" indent="-342900">
              <a:buFont typeface="Arial" panose="020B0604020202020204" pitchFamily="34" charset="0"/>
              <a:buChar char="•"/>
            </a:pPr>
            <a:r>
              <a:rPr lang="tr-TR" sz="2000" dirty="0"/>
              <a:t>c) Gizli</a:t>
            </a:r>
          </a:p>
          <a:p>
            <a:pPr marL="342900" indent="-342900">
              <a:buFont typeface="Arial" panose="020B0604020202020204" pitchFamily="34" charset="0"/>
              <a:buChar char="•"/>
            </a:pPr>
            <a:r>
              <a:rPr lang="tr-TR" sz="2000" dirty="0"/>
              <a:t>d) Çok Gizli</a:t>
            </a:r>
          </a:p>
          <a:p>
            <a:pPr marL="285750" indent="-285750">
              <a:buFont typeface="Arial" panose="020B0604020202020204" pitchFamily="34" charset="0"/>
              <a:buChar char="•"/>
            </a:pPr>
            <a:r>
              <a:rPr lang="tr-TR" sz="2400" dirty="0"/>
              <a:t>Önemli</a:t>
            </a:r>
          </a:p>
        </p:txBody>
      </p:sp>
      <p:sp>
        <p:nvSpPr>
          <p:cNvPr id="3" name="Dikdörtgen 2"/>
          <p:cNvSpPr/>
          <p:nvPr/>
        </p:nvSpPr>
        <p:spPr>
          <a:xfrm>
            <a:off x="4941065" y="1656316"/>
            <a:ext cx="2704641" cy="4154984"/>
          </a:xfrm>
          <a:prstGeom prst="rect">
            <a:avLst/>
          </a:prstGeom>
        </p:spPr>
        <p:txBody>
          <a:bodyPr wrap="square">
            <a:spAutoFit/>
          </a:bodyPr>
          <a:lstStyle/>
          <a:p>
            <a:pPr marL="285750" indent="-285750">
              <a:buFont typeface="Arial" panose="020B0604020202020204" pitchFamily="34" charset="0"/>
              <a:buChar char="•"/>
            </a:pPr>
            <a:r>
              <a:rPr lang="tr-TR" sz="2400" dirty="0"/>
              <a:t>Tekit yazısı</a:t>
            </a:r>
          </a:p>
          <a:p>
            <a:pPr marL="285750" indent="-285750">
              <a:buFont typeface="Arial" panose="020B0604020202020204" pitchFamily="34" charset="0"/>
              <a:buChar char="•"/>
            </a:pPr>
            <a:r>
              <a:rPr lang="tr-TR" sz="2400" dirty="0"/>
              <a:t>Genelge ve Tebliğler</a:t>
            </a:r>
          </a:p>
          <a:p>
            <a:pPr marL="285750" indent="-285750">
              <a:buFont typeface="Arial" panose="020B0604020202020204" pitchFamily="34" charset="0"/>
              <a:buChar char="•"/>
            </a:pPr>
            <a:r>
              <a:rPr lang="tr-TR" sz="2400" dirty="0"/>
              <a:t>Duyuru</a:t>
            </a:r>
          </a:p>
          <a:p>
            <a:pPr marL="285750" indent="-285750">
              <a:buFont typeface="Arial" panose="020B0604020202020204" pitchFamily="34" charset="0"/>
              <a:buChar char="•"/>
            </a:pPr>
            <a:r>
              <a:rPr lang="tr-TR" sz="2400" dirty="0"/>
              <a:t>Onay</a:t>
            </a:r>
          </a:p>
          <a:p>
            <a:pPr marL="285750" indent="-285750">
              <a:buFont typeface="Arial" panose="020B0604020202020204" pitchFamily="34" charset="0"/>
              <a:buChar char="•"/>
            </a:pPr>
            <a:r>
              <a:rPr lang="tr-TR" sz="2400" dirty="0"/>
              <a:t>Karar</a:t>
            </a:r>
          </a:p>
          <a:p>
            <a:pPr marL="285750" indent="-285750">
              <a:buFont typeface="Arial" panose="020B0604020202020204" pitchFamily="34" charset="0"/>
              <a:buChar char="•"/>
            </a:pPr>
            <a:r>
              <a:rPr lang="tr-TR" sz="2400" dirty="0"/>
              <a:t>Rapor</a:t>
            </a:r>
          </a:p>
          <a:p>
            <a:pPr marL="285750" indent="-285750">
              <a:buFont typeface="Arial" panose="020B0604020202020204" pitchFamily="34" charset="0"/>
              <a:buChar char="•"/>
            </a:pPr>
            <a:r>
              <a:rPr lang="tr-TR" sz="2400" dirty="0"/>
              <a:t>Tutanak</a:t>
            </a:r>
          </a:p>
          <a:p>
            <a:pPr marL="285750" indent="-285750">
              <a:buFont typeface="Arial" panose="020B0604020202020204" pitchFamily="34" charset="0"/>
              <a:buChar char="•"/>
            </a:pPr>
            <a:r>
              <a:rPr lang="tr-TR" sz="2400" dirty="0"/>
              <a:t>Protokol</a:t>
            </a:r>
          </a:p>
          <a:p>
            <a:pPr marL="285750" indent="-285750">
              <a:buFont typeface="Arial" panose="020B0604020202020204" pitchFamily="34" charset="0"/>
              <a:buChar char="•"/>
            </a:pPr>
            <a:r>
              <a:rPr lang="tr-TR" sz="2400" dirty="0"/>
              <a:t>Bilgi Notu</a:t>
            </a:r>
          </a:p>
          <a:p>
            <a:pPr marL="285750" indent="-285750">
              <a:buFont typeface="Arial" panose="020B0604020202020204" pitchFamily="34" charset="0"/>
              <a:buChar char="•"/>
            </a:pPr>
            <a:r>
              <a:rPr lang="tr-TR" sz="2400" dirty="0"/>
              <a:t>E-Posta (</a:t>
            </a:r>
            <a:r>
              <a:rPr lang="tr-TR" sz="2400" dirty="0" err="1"/>
              <a:t>Elmek</a:t>
            </a:r>
            <a:r>
              <a:rPr lang="tr-TR" sz="2400" dirty="0"/>
              <a:t>)</a:t>
            </a:r>
          </a:p>
        </p:txBody>
      </p:sp>
    </p:spTree>
    <p:extLst>
      <p:ext uri="{BB962C8B-B14F-4D97-AF65-F5344CB8AC3E}">
        <p14:creationId xmlns:p14="http://schemas.microsoft.com/office/powerpoint/2010/main" val="39275801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33907" y="460925"/>
            <a:ext cx="4045186" cy="461665"/>
          </a:xfrm>
          <a:prstGeom prst="rect">
            <a:avLst/>
          </a:prstGeom>
          <a:noFill/>
        </p:spPr>
        <p:txBody>
          <a:bodyPr wrap="square" rtlCol="0">
            <a:spAutoFit/>
          </a:bodyPr>
          <a:lstStyle/>
          <a:p>
            <a:r>
              <a:rPr lang="tr-TR" sz="2400" b="1" dirty="0">
                <a:solidFill>
                  <a:srgbClr val="FFC000"/>
                </a:solidFill>
              </a:rPr>
              <a:t>YAZILAN BİR YAZI</a:t>
            </a:r>
            <a:endParaRPr lang="en-US" sz="2400" b="1"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656738" y="1517109"/>
            <a:ext cx="7199523" cy="2739211"/>
          </a:xfrm>
          <a:prstGeom prst="rect">
            <a:avLst/>
          </a:prstGeom>
        </p:spPr>
        <p:txBody>
          <a:bodyPr wrap="square">
            <a:spAutoFit/>
          </a:bodyPr>
          <a:lstStyle/>
          <a:p>
            <a:pPr lvl="0" algn="ctr">
              <a:spcBef>
                <a:spcPct val="20000"/>
              </a:spcBef>
            </a:pPr>
            <a:r>
              <a:rPr lang="tr-TR" sz="3200" dirty="0">
                <a:solidFill>
                  <a:srgbClr val="C00000"/>
                </a:solidFill>
              </a:rPr>
              <a:t>HAZIRLAYANIN (memurun) KALİTESİNİ</a:t>
            </a:r>
          </a:p>
          <a:p>
            <a:pPr lvl="0" algn="ctr">
              <a:spcBef>
                <a:spcPct val="20000"/>
              </a:spcBef>
            </a:pPr>
            <a:r>
              <a:rPr lang="tr-TR" sz="3600" dirty="0">
                <a:solidFill>
                  <a:srgbClr val="C00000"/>
                </a:solidFill>
              </a:rPr>
              <a:t>HAZIRLAYAN</a:t>
            </a:r>
            <a:r>
              <a:rPr lang="tr-TR" sz="3200" dirty="0">
                <a:solidFill>
                  <a:srgbClr val="C00000"/>
                </a:solidFill>
              </a:rPr>
              <a:t> (memur) </a:t>
            </a:r>
            <a:r>
              <a:rPr lang="tr-TR" sz="3600" dirty="0">
                <a:solidFill>
                  <a:srgbClr val="C00000"/>
                </a:solidFill>
              </a:rPr>
              <a:t>DA </a:t>
            </a:r>
          </a:p>
          <a:p>
            <a:pPr lvl="0" algn="ctr">
              <a:spcBef>
                <a:spcPct val="20000"/>
              </a:spcBef>
            </a:pPr>
            <a:r>
              <a:rPr lang="tr-TR" sz="4400" b="1" dirty="0">
                <a:solidFill>
                  <a:prstClr val="black"/>
                </a:solidFill>
              </a:rPr>
              <a:t>KURUMUN KALİTESİNİ YANSITIR</a:t>
            </a:r>
          </a:p>
        </p:txBody>
      </p:sp>
    </p:spTree>
    <p:extLst>
      <p:ext uri="{BB962C8B-B14F-4D97-AF65-F5344CB8AC3E}">
        <p14:creationId xmlns:p14="http://schemas.microsoft.com/office/powerpoint/2010/main" val="3479965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01584" y="856978"/>
            <a:ext cx="4336497" cy="1754326"/>
          </a:xfrm>
          <a:prstGeom prst="rect">
            <a:avLst/>
          </a:prstGeom>
          <a:noFill/>
        </p:spPr>
        <p:txBody>
          <a:bodyPr wrap="square" rtlCol="0">
            <a:spAutoFit/>
          </a:bodyPr>
          <a:lstStyle/>
          <a:p>
            <a:pPr algn="ctr"/>
            <a:r>
              <a:rPr lang="tr-TR" sz="5400" dirty="0" smtClean="0">
                <a:solidFill>
                  <a:srgbClr val="000000"/>
                </a:solidFill>
              </a:rPr>
              <a:t>İlginiz için</a:t>
            </a:r>
          </a:p>
          <a:p>
            <a:pPr algn="ctr"/>
            <a:r>
              <a:rPr lang="en-US" sz="5400" dirty="0" smtClean="0">
                <a:solidFill>
                  <a:srgbClr val="000000"/>
                </a:solidFill>
              </a:rPr>
              <a:t>TEŞEKKÜRLER</a:t>
            </a:r>
            <a:endParaRPr lang="en-US" sz="5400" dirty="0">
              <a:solidFill>
                <a:srgbClr val="000000"/>
              </a:solidFill>
            </a:endParaRPr>
          </a:p>
        </p:txBody>
      </p:sp>
      <p:sp>
        <p:nvSpPr>
          <p:cNvPr id="4" name="Dikdörtgen 3"/>
          <p:cNvSpPr/>
          <p:nvPr/>
        </p:nvSpPr>
        <p:spPr>
          <a:xfrm>
            <a:off x="1470752" y="1803548"/>
            <a:ext cx="4572000" cy="769441"/>
          </a:xfrm>
          <a:prstGeom prst="rect">
            <a:avLst/>
          </a:prstGeom>
        </p:spPr>
        <p:txBody>
          <a:bodyPr>
            <a:spAutoFit/>
          </a:bodyPr>
          <a:lstStyle/>
          <a:p>
            <a:pPr lvl="0" algn="ctr">
              <a:spcBef>
                <a:spcPct val="20000"/>
              </a:spcBef>
            </a:pPr>
            <a:endParaRPr lang="tr-TR" sz="4400" b="1" dirty="0">
              <a:solidFill>
                <a:prstClr val="black"/>
              </a:solidFill>
            </a:endParaRPr>
          </a:p>
        </p:txBody>
      </p:sp>
      <p:sp>
        <p:nvSpPr>
          <p:cNvPr id="5" name="Dikdörtgen 4"/>
          <p:cNvSpPr/>
          <p:nvPr/>
        </p:nvSpPr>
        <p:spPr>
          <a:xfrm>
            <a:off x="4874963" y="5392773"/>
            <a:ext cx="4572000" cy="1138773"/>
          </a:xfrm>
          <a:prstGeom prst="rect">
            <a:avLst/>
          </a:prstGeom>
        </p:spPr>
        <p:txBody>
          <a:bodyPr>
            <a:spAutoFit/>
          </a:bodyPr>
          <a:lstStyle/>
          <a:p>
            <a:pPr lvl="0" algn="ctr">
              <a:spcBef>
                <a:spcPct val="20000"/>
              </a:spcBef>
            </a:pPr>
            <a:r>
              <a:rPr lang="tr-TR" sz="2000" b="1" dirty="0" smtClean="0">
                <a:solidFill>
                  <a:srgbClr val="C00000"/>
                </a:solidFill>
              </a:rPr>
              <a:t>Namık CEYHAN</a:t>
            </a:r>
          </a:p>
          <a:p>
            <a:pPr lvl="0" algn="ctr">
              <a:spcBef>
                <a:spcPct val="20000"/>
              </a:spcBef>
            </a:pPr>
            <a:r>
              <a:rPr lang="tr-TR" sz="2000" b="1" dirty="0" smtClean="0">
                <a:solidFill>
                  <a:srgbClr val="C00000"/>
                </a:solidFill>
                <a:hlinkClick r:id="rId3"/>
              </a:rPr>
              <a:t>namik.ceyhan@gidatarim.edu.tr</a:t>
            </a:r>
            <a:endParaRPr lang="tr-TR" sz="2000" b="1" dirty="0" smtClean="0">
              <a:solidFill>
                <a:srgbClr val="C00000"/>
              </a:solidFill>
            </a:endParaRPr>
          </a:p>
          <a:p>
            <a:pPr lvl="0" algn="ctr">
              <a:spcBef>
                <a:spcPct val="20000"/>
              </a:spcBef>
            </a:pPr>
            <a:endParaRPr lang="tr-TR" sz="2000" b="1" dirty="0">
              <a:solidFill>
                <a:srgbClr val="C00000"/>
              </a:solidFill>
            </a:endParaRPr>
          </a:p>
        </p:txBody>
      </p:sp>
    </p:spTree>
    <p:extLst>
      <p:ext uri="{BB962C8B-B14F-4D97-AF65-F5344CB8AC3E}">
        <p14:creationId xmlns:p14="http://schemas.microsoft.com/office/powerpoint/2010/main" val="1509037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47663" y="1863725"/>
            <a:ext cx="8229600" cy="4525963"/>
          </a:xfrm>
        </p:spPr>
        <p:txBody>
          <a:bodyPr/>
          <a:lstStyle/>
          <a:p>
            <a:pPr eaLnBrk="1" hangingPunct="1"/>
            <a:endParaRPr lang="tr-TR" altLang="tr-TR" smtClean="0"/>
          </a:p>
        </p:txBody>
      </p:sp>
      <p:sp>
        <p:nvSpPr>
          <p:cNvPr id="1741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spcBef>
                <a:spcPct val="0"/>
              </a:spcBef>
              <a:buClrTx/>
              <a:buSzTx/>
              <a:buFontTx/>
              <a:buNone/>
            </a:pPr>
            <a:fld id="{8DA444B6-2314-4E9D-8562-F82089DA0C87}" type="slidenum">
              <a:rPr lang="tr-TR" altLang="tr-TR" sz="1200">
                <a:solidFill>
                  <a:srgbClr val="D38E27"/>
                </a:solidFill>
              </a:rPr>
              <a:pPr>
                <a:spcBef>
                  <a:spcPct val="0"/>
                </a:spcBef>
                <a:buClrTx/>
                <a:buSzTx/>
                <a:buFontTx/>
                <a:buNone/>
              </a:pPr>
              <a:t>7</a:t>
            </a:fld>
            <a:endParaRPr lang="tr-TR" altLang="tr-TR" sz="1200">
              <a:solidFill>
                <a:srgbClr val="D38E27"/>
              </a:solidFill>
            </a:endParaRPr>
          </a:p>
        </p:txBody>
      </p:sp>
      <p:grpSp>
        <p:nvGrpSpPr>
          <p:cNvPr id="17412" name="Group 17"/>
          <p:cNvGrpSpPr>
            <a:grpSpLocks noChangeAspect="1"/>
          </p:cNvGrpSpPr>
          <p:nvPr/>
        </p:nvGrpSpPr>
        <p:grpSpPr bwMode="auto">
          <a:xfrm>
            <a:off x="-396875" y="0"/>
            <a:ext cx="9540875" cy="7231063"/>
            <a:chOff x="2640" y="375"/>
            <a:chExt cx="7402" cy="11376"/>
          </a:xfrm>
        </p:grpSpPr>
        <p:sp>
          <p:nvSpPr>
            <p:cNvPr id="17414" name="AutoShape 18"/>
            <p:cNvSpPr>
              <a:spLocks noChangeAspect="1" noChangeArrowheads="1"/>
            </p:cNvSpPr>
            <p:nvPr/>
          </p:nvSpPr>
          <p:spPr bwMode="auto">
            <a:xfrm>
              <a:off x="2640" y="375"/>
              <a:ext cx="7402" cy="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tr-TR" altLang="tr-TR" sz="1800">
                <a:solidFill>
                  <a:schemeClr val="tx1"/>
                </a:solidFill>
                <a:latin typeface="Franklin Gothic Book" panose="020B0503020102020204" pitchFamily="34" charset="0"/>
              </a:endParaRPr>
            </a:p>
          </p:txBody>
        </p:sp>
        <p:sp>
          <p:nvSpPr>
            <p:cNvPr id="17415" name="Rectangle 19"/>
            <p:cNvSpPr>
              <a:spLocks noChangeArrowheads="1"/>
            </p:cNvSpPr>
            <p:nvPr/>
          </p:nvSpPr>
          <p:spPr bwMode="auto">
            <a:xfrm>
              <a:off x="2948" y="375"/>
              <a:ext cx="7094" cy="10789"/>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a:spcBef>
                  <a:spcPct val="0"/>
                </a:spcBef>
                <a:buClrTx/>
                <a:buSzTx/>
                <a:buNone/>
              </a:pPr>
              <a:r>
                <a:rPr lang="tr-TR" altLang="tr-TR" sz="1800" dirty="0" smtClean="0">
                  <a:solidFill>
                    <a:srgbClr val="C00000"/>
                  </a:solidFill>
                  <a:latin typeface="Franklin Gothic Book" panose="020B0503020102020204" pitchFamily="34" charset="0"/>
                </a:rPr>
                <a:t>A4 KAĞIDI</a:t>
              </a:r>
              <a:r>
                <a:rPr lang="tr-TR" altLang="tr-TR" sz="1800" dirty="0" smtClean="0">
                  <a:solidFill>
                    <a:srgbClr val="C00000"/>
                  </a:solidFill>
                </a:rPr>
                <a:t>     </a:t>
              </a:r>
              <a:r>
                <a:rPr lang="tr-TR" altLang="tr-TR" sz="1800" dirty="0">
                  <a:solidFill>
                    <a:schemeClr val="tx1"/>
                  </a:solidFill>
                </a:rPr>
                <a:t>(210X297 mm)</a:t>
              </a:r>
            </a:p>
            <a:p>
              <a:pPr eaLnBrk="1" hangingPunct="1">
                <a:spcBef>
                  <a:spcPct val="0"/>
                </a:spcBef>
                <a:buClrTx/>
                <a:buSzTx/>
                <a:buFontTx/>
                <a:buNone/>
              </a:pPr>
              <a:r>
                <a:rPr lang="tr-TR" altLang="tr-TR" sz="1600" dirty="0">
                  <a:solidFill>
                    <a:schemeClr val="tx1"/>
                  </a:solidFill>
                  <a:latin typeface="+mn-lt"/>
                </a:rPr>
                <a:t>Yazı alanı dışına sadece sayfa </a:t>
              </a:r>
              <a:r>
                <a:rPr lang="tr-TR" altLang="tr-TR" sz="1600" dirty="0" smtClean="0">
                  <a:solidFill>
                    <a:schemeClr val="tx1"/>
                  </a:solidFill>
                  <a:latin typeface="+mn-lt"/>
                </a:rPr>
                <a:t>numarası hariç </a:t>
              </a:r>
              <a:r>
                <a:rPr lang="tr-TR" altLang="tr-TR" sz="1600" dirty="0">
                  <a:solidFill>
                    <a:schemeClr val="tx1"/>
                  </a:solidFill>
                  <a:latin typeface="+mn-lt"/>
                </a:rPr>
                <a:t>hiçbir ifade </a:t>
              </a:r>
              <a:r>
                <a:rPr lang="tr-TR" altLang="tr-TR" sz="1600" dirty="0" smtClean="0">
                  <a:solidFill>
                    <a:schemeClr val="tx1"/>
                  </a:solidFill>
                  <a:latin typeface="+mn-lt"/>
                </a:rPr>
                <a:t>veya ibare </a:t>
              </a:r>
              <a:r>
                <a:rPr lang="tr-TR" altLang="tr-TR" sz="1600" dirty="0">
                  <a:solidFill>
                    <a:schemeClr val="tx1"/>
                  </a:solidFill>
                  <a:latin typeface="+mn-lt"/>
                </a:rPr>
                <a:t>yazılamaz.</a:t>
              </a:r>
            </a:p>
            <a:p>
              <a:pPr eaLnBrk="1" hangingPunct="1">
                <a:spcBef>
                  <a:spcPct val="0"/>
                </a:spcBef>
                <a:buClrTx/>
                <a:buSzTx/>
                <a:buFontTx/>
                <a:buNone/>
              </a:pPr>
              <a:endParaRPr lang="tr-TR" altLang="tr-TR" sz="1800" dirty="0">
                <a:solidFill>
                  <a:schemeClr val="tx1"/>
                </a:solidFill>
                <a:latin typeface="Franklin Gothic Book" panose="020B0503020102020204" pitchFamily="34" charset="0"/>
              </a:endParaRPr>
            </a:p>
          </p:txBody>
        </p:sp>
        <p:sp>
          <p:nvSpPr>
            <p:cNvPr id="17416" name="Rectangle 21"/>
            <p:cNvSpPr>
              <a:spLocks noChangeArrowheads="1"/>
            </p:cNvSpPr>
            <p:nvPr/>
          </p:nvSpPr>
          <p:spPr bwMode="auto">
            <a:xfrm>
              <a:off x="3648" y="1671"/>
              <a:ext cx="5760" cy="8496"/>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endParaRPr lang="tr-TR" altLang="tr-TR" sz="1800">
                <a:solidFill>
                  <a:schemeClr val="tx1"/>
                </a:solidFill>
                <a:latin typeface="Franklin Gothic Book" panose="020B0503020102020204" pitchFamily="34" charset="0"/>
              </a:endParaRPr>
            </a:p>
          </p:txBody>
        </p:sp>
        <p:sp>
          <p:nvSpPr>
            <p:cNvPr id="17417" name="Line 22"/>
            <p:cNvSpPr>
              <a:spLocks noChangeShapeType="1"/>
            </p:cNvSpPr>
            <p:nvPr/>
          </p:nvSpPr>
          <p:spPr bwMode="auto">
            <a:xfrm>
              <a:off x="6672" y="1815"/>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418" name="Line 23"/>
            <p:cNvSpPr>
              <a:spLocks noChangeShapeType="1"/>
            </p:cNvSpPr>
            <p:nvPr/>
          </p:nvSpPr>
          <p:spPr bwMode="auto">
            <a:xfrm>
              <a:off x="6096" y="1095"/>
              <a:ext cx="1"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419" name="Text Box 24"/>
            <p:cNvSpPr txBox="1">
              <a:spLocks noChangeArrowheads="1"/>
            </p:cNvSpPr>
            <p:nvPr/>
          </p:nvSpPr>
          <p:spPr bwMode="auto">
            <a:xfrm>
              <a:off x="6384" y="1239"/>
              <a:ext cx="1152" cy="288"/>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tr-TR" altLang="tr-TR" sz="1200">
                  <a:solidFill>
                    <a:schemeClr val="tx1"/>
                  </a:solidFill>
                  <a:latin typeface="Franklin Gothic Book" panose="020B0503020102020204" pitchFamily="34" charset="0"/>
                </a:rPr>
                <a:t>2,5 cm.</a:t>
              </a:r>
              <a:endParaRPr lang="tr-TR" altLang="tr-TR" sz="1800">
                <a:solidFill>
                  <a:schemeClr val="tx1"/>
                </a:solidFill>
                <a:latin typeface="Franklin Gothic Book" panose="020B0503020102020204" pitchFamily="34" charset="0"/>
              </a:endParaRPr>
            </a:p>
          </p:txBody>
        </p:sp>
        <p:sp>
          <p:nvSpPr>
            <p:cNvPr id="17420" name="Line 25"/>
            <p:cNvSpPr>
              <a:spLocks noChangeShapeType="1"/>
            </p:cNvSpPr>
            <p:nvPr/>
          </p:nvSpPr>
          <p:spPr bwMode="auto">
            <a:xfrm>
              <a:off x="3072" y="5703"/>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421" name="Line 26"/>
            <p:cNvSpPr>
              <a:spLocks noChangeShapeType="1"/>
            </p:cNvSpPr>
            <p:nvPr/>
          </p:nvSpPr>
          <p:spPr bwMode="auto">
            <a:xfrm flipH="1">
              <a:off x="9552" y="6423"/>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422" name="Line 27"/>
            <p:cNvSpPr>
              <a:spLocks noChangeShapeType="1"/>
            </p:cNvSpPr>
            <p:nvPr/>
          </p:nvSpPr>
          <p:spPr bwMode="auto">
            <a:xfrm flipV="1">
              <a:off x="6096" y="10311"/>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423" name="Text Box 28"/>
            <p:cNvSpPr txBox="1">
              <a:spLocks noChangeArrowheads="1"/>
            </p:cNvSpPr>
            <p:nvPr/>
          </p:nvSpPr>
          <p:spPr bwMode="auto">
            <a:xfrm>
              <a:off x="6384" y="10311"/>
              <a:ext cx="1152" cy="288"/>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tr-TR" altLang="tr-TR" sz="1200">
                  <a:solidFill>
                    <a:schemeClr val="tx1"/>
                  </a:solidFill>
                  <a:latin typeface="Franklin Gothic Book" panose="020B0503020102020204" pitchFamily="34" charset="0"/>
                </a:rPr>
                <a:t>2,5 cm</a:t>
              </a:r>
              <a:endParaRPr lang="tr-TR" altLang="tr-TR" sz="1800">
                <a:solidFill>
                  <a:schemeClr val="tx1"/>
                </a:solidFill>
                <a:latin typeface="Franklin Gothic Book" panose="020B0503020102020204" pitchFamily="34" charset="0"/>
              </a:endParaRPr>
            </a:p>
          </p:txBody>
        </p:sp>
        <p:sp>
          <p:nvSpPr>
            <p:cNvPr id="17424" name="Text Box 29"/>
            <p:cNvSpPr txBox="1">
              <a:spLocks noChangeArrowheads="1"/>
            </p:cNvSpPr>
            <p:nvPr/>
          </p:nvSpPr>
          <p:spPr bwMode="auto">
            <a:xfrm>
              <a:off x="3216" y="5847"/>
              <a:ext cx="1152" cy="432"/>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tr-TR" altLang="tr-TR" sz="1200">
                  <a:solidFill>
                    <a:schemeClr val="tx1"/>
                  </a:solidFill>
                  <a:latin typeface="Franklin Gothic Book" panose="020B0503020102020204" pitchFamily="34" charset="0"/>
                </a:rPr>
                <a:t>2,5 cm.</a:t>
              </a:r>
              <a:endParaRPr lang="tr-TR" altLang="tr-TR" sz="1800">
                <a:solidFill>
                  <a:schemeClr val="tx1"/>
                </a:solidFill>
                <a:latin typeface="Franklin Gothic Book" panose="020B0503020102020204" pitchFamily="34" charset="0"/>
              </a:endParaRPr>
            </a:p>
          </p:txBody>
        </p:sp>
      </p:grpSp>
      <p:sp>
        <p:nvSpPr>
          <p:cNvPr id="17413" name="Text Box 31"/>
          <p:cNvSpPr txBox="1">
            <a:spLocks noChangeArrowheads="1"/>
          </p:cNvSpPr>
          <p:nvPr/>
        </p:nvSpPr>
        <p:spPr bwMode="auto">
          <a:xfrm>
            <a:off x="7645400" y="4400550"/>
            <a:ext cx="1219200" cy="257175"/>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Arial" panose="020B0604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Arial" panose="020B0604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Arial" panose="020B0604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Arial" panose="020B0604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Arial" panose="020B0604020202020204" pitchFamily="34" charset="0"/>
              </a:defRPr>
            </a:lvl9pPr>
          </a:lstStyle>
          <a:p>
            <a:pPr eaLnBrk="1" hangingPunct="1">
              <a:spcBef>
                <a:spcPct val="0"/>
              </a:spcBef>
              <a:buClrTx/>
              <a:buSzTx/>
              <a:buFontTx/>
              <a:buNone/>
            </a:pPr>
            <a:r>
              <a:rPr lang="tr-TR" altLang="tr-TR" sz="1200">
                <a:solidFill>
                  <a:schemeClr val="tx1"/>
                </a:solidFill>
                <a:latin typeface="Franklin Gothic Book" panose="020B0503020102020204" pitchFamily="34" charset="0"/>
              </a:rPr>
              <a:t>2,5 mm.</a:t>
            </a:r>
            <a:endParaRPr lang="tr-TR" altLang="tr-TR" sz="18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421631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7" y="383807"/>
            <a:ext cx="4045186" cy="395173"/>
          </a:xfrm>
          <a:prstGeom prst="rect">
            <a:avLst/>
          </a:prstGeom>
          <a:noFill/>
        </p:spPr>
        <p:txBody>
          <a:bodyPr wrap="square" rtlCol="0">
            <a:spAutoFit/>
          </a:bodyPr>
          <a:lstStyle/>
          <a:p>
            <a:pPr>
              <a:lnSpc>
                <a:spcPct val="80000"/>
              </a:lnSpc>
            </a:pPr>
            <a:r>
              <a:rPr lang="tr-TR" altLang="tr-TR" sz="2400" b="1" dirty="0">
                <a:solidFill>
                  <a:srgbClr val="FFC000"/>
                </a:solidFill>
              </a:rPr>
              <a:t>NÜSHA SAYISI </a:t>
            </a:r>
            <a:endParaRPr lang="tr-TR" altLang="tr-TR" sz="2400" dirty="0">
              <a:solidFill>
                <a:srgbClr val="FFC000"/>
              </a:solidFill>
            </a:endParaRP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793214" y="1883883"/>
            <a:ext cx="8350785" cy="2726900"/>
          </a:xfrm>
          <a:prstGeom prst="rect">
            <a:avLst/>
          </a:prstGeom>
        </p:spPr>
        <p:txBody>
          <a:bodyPr wrap="square">
            <a:spAutoFit/>
          </a:bodyPr>
          <a:lstStyle/>
          <a:p>
            <a:pPr>
              <a:lnSpc>
                <a:spcPct val="80000"/>
              </a:lnSpc>
            </a:pPr>
            <a:r>
              <a:rPr lang="tr-TR" altLang="tr-TR" sz="2800" dirty="0"/>
              <a:t>Yazılar </a:t>
            </a:r>
            <a:r>
              <a:rPr lang="tr-TR" altLang="tr-TR" sz="2800" b="1" u="sng" dirty="0">
                <a:solidFill>
                  <a:srgbClr val="FF0000"/>
                </a:solidFill>
              </a:rPr>
              <a:t>en az </a:t>
            </a:r>
            <a:r>
              <a:rPr lang="tr-TR" altLang="tr-TR" sz="2800" b="1" u="sng" dirty="0" smtClean="0">
                <a:solidFill>
                  <a:srgbClr val="FF0000"/>
                </a:solidFill>
              </a:rPr>
              <a:t>iki </a:t>
            </a:r>
            <a:r>
              <a:rPr lang="tr-TR" altLang="tr-TR" sz="2800" dirty="0" smtClean="0"/>
              <a:t>nüsha </a:t>
            </a:r>
            <a:r>
              <a:rPr lang="tr-TR" altLang="tr-TR" sz="2800" dirty="0"/>
              <a:t>düzenlenir.</a:t>
            </a:r>
          </a:p>
          <a:p>
            <a:pPr>
              <a:lnSpc>
                <a:spcPct val="80000"/>
              </a:lnSpc>
            </a:pPr>
            <a:endParaRPr lang="tr-TR" altLang="tr-TR" sz="2800" dirty="0"/>
          </a:p>
          <a:p>
            <a:pPr>
              <a:lnSpc>
                <a:spcPct val="80000"/>
              </a:lnSpc>
            </a:pPr>
            <a:r>
              <a:rPr lang="tr-TR" altLang="tr-TR" sz="2800" dirty="0"/>
              <a:t>Genel evrak </a:t>
            </a:r>
            <a:r>
              <a:rPr lang="tr-TR" altLang="tr-TR" sz="2800" dirty="0" smtClean="0"/>
              <a:t>biriminden </a:t>
            </a:r>
            <a:r>
              <a:rPr lang="tr-TR" altLang="tr-TR" sz="2800" dirty="0"/>
              <a:t>gidecek ise </a:t>
            </a:r>
            <a:r>
              <a:rPr lang="tr-TR" altLang="tr-TR" sz="2800" dirty="0">
                <a:solidFill>
                  <a:srgbClr val="FF0000"/>
                </a:solidFill>
              </a:rPr>
              <a:t>üç nüsha </a:t>
            </a:r>
            <a:r>
              <a:rPr lang="tr-TR" altLang="tr-TR" sz="2800" dirty="0"/>
              <a:t>olmalıdır.</a:t>
            </a:r>
          </a:p>
          <a:p>
            <a:pPr>
              <a:lnSpc>
                <a:spcPct val="80000"/>
              </a:lnSpc>
            </a:pPr>
            <a:endParaRPr lang="tr-TR" altLang="tr-TR" sz="2800" dirty="0"/>
          </a:p>
          <a:p>
            <a:pPr>
              <a:lnSpc>
                <a:spcPct val="80000"/>
              </a:lnSpc>
            </a:pPr>
            <a:r>
              <a:rPr lang="tr-TR" altLang="tr-TR" sz="2800" dirty="0"/>
              <a:t>    </a:t>
            </a:r>
            <a:r>
              <a:rPr lang="tr-TR" altLang="tr-TR" sz="2800" dirty="0" smtClean="0"/>
              <a:t>  </a:t>
            </a:r>
            <a:r>
              <a:rPr lang="tr-TR" altLang="tr-TR" sz="2800" dirty="0"/>
              <a:t>1. nüsha gideceği yere</a:t>
            </a:r>
          </a:p>
          <a:p>
            <a:pPr>
              <a:lnSpc>
                <a:spcPct val="80000"/>
              </a:lnSpc>
            </a:pPr>
            <a:r>
              <a:rPr lang="tr-TR" altLang="tr-TR" sz="2800" dirty="0"/>
              <a:t>     	2. nüsha genel evraka (Dışarıya gidecek olan)</a:t>
            </a:r>
          </a:p>
          <a:p>
            <a:pPr>
              <a:lnSpc>
                <a:spcPct val="80000"/>
              </a:lnSpc>
            </a:pPr>
            <a:r>
              <a:rPr lang="tr-TR" altLang="tr-TR" sz="2800" dirty="0"/>
              <a:t>     	3. nüsha birim arşivine   (paraflı)</a:t>
            </a:r>
            <a:endParaRPr lang="tr-TR" altLang="tr-TR" sz="2800" b="1" dirty="0"/>
          </a:p>
          <a:p>
            <a:pPr>
              <a:lnSpc>
                <a:spcPct val="80000"/>
              </a:lnSpc>
            </a:pPr>
            <a:endParaRPr lang="tr-TR" altLang="tr-TR" b="1" dirty="0">
              <a:solidFill>
                <a:schemeClr val="accent2"/>
              </a:solidFill>
            </a:endParaRPr>
          </a:p>
        </p:txBody>
      </p:sp>
    </p:spTree>
    <p:extLst>
      <p:ext uri="{BB962C8B-B14F-4D97-AF65-F5344CB8AC3E}">
        <p14:creationId xmlns:p14="http://schemas.microsoft.com/office/powerpoint/2010/main" val="414842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95776" y="383807"/>
            <a:ext cx="5566035" cy="387798"/>
          </a:xfrm>
          <a:prstGeom prst="rect">
            <a:avLst/>
          </a:prstGeom>
          <a:noFill/>
        </p:spPr>
        <p:txBody>
          <a:bodyPr wrap="square" rtlCol="0">
            <a:spAutoFit/>
          </a:bodyPr>
          <a:lstStyle/>
          <a:p>
            <a:pPr>
              <a:lnSpc>
                <a:spcPct val="80000"/>
              </a:lnSpc>
            </a:pPr>
            <a:r>
              <a:rPr lang="tr-TR" altLang="tr-TR" sz="2400" b="1" dirty="0">
                <a:solidFill>
                  <a:srgbClr val="FFC000"/>
                </a:solidFill>
              </a:rPr>
              <a:t>YAZI TİPİ VE KARAKTER BOYUTU </a:t>
            </a:r>
          </a:p>
        </p:txBody>
      </p:sp>
      <p:sp>
        <p:nvSpPr>
          <p:cNvPr id="6" name="Metin kutusu 5"/>
          <p:cNvSpPr txBox="1"/>
          <p:nvPr/>
        </p:nvSpPr>
        <p:spPr>
          <a:xfrm>
            <a:off x="8480121" y="6476328"/>
            <a:ext cx="663879" cy="369332"/>
          </a:xfrm>
          <a:prstGeom prst="rect">
            <a:avLst/>
          </a:prstGeom>
          <a:noFill/>
        </p:spPr>
        <p:txBody>
          <a:bodyPr wrap="square" rtlCol="0">
            <a:spAutoFit/>
          </a:bodyPr>
          <a:lstStyle/>
          <a:p>
            <a:r>
              <a:rPr lang="tr-TR" dirty="0" smtClean="0">
                <a:solidFill>
                  <a:prstClr val="white"/>
                </a:solidFill>
              </a:rPr>
              <a:t>…/...</a:t>
            </a:r>
            <a:endParaRPr lang="tr-TR" dirty="0">
              <a:solidFill>
                <a:prstClr val="white"/>
              </a:solidFill>
            </a:endParaRPr>
          </a:p>
        </p:txBody>
      </p:sp>
      <p:sp>
        <p:nvSpPr>
          <p:cNvPr id="2" name="Dikdörtgen 1"/>
          <p:cNvSpPr/>
          <p:nvPr/>
        </p:nvSpPr>
        <p:spPr>
          <a:xfrm>
            <a:off x="1156771" y="1707614"/>
            <a:ext cx="7579605" cy="2062103"/>
          </a:xfrm>
          <a:prstGeom prst="rect">
            <a:avLst/>
          </a:prstGeom>
        </p:spPr>
        <p:txBody>
          <a:bodyPr wrap="square">
            <a:spAutoFit/>
          </a:bodyPr>
          <a:lstStyle/>
          <a:p>
            <a:pPr>
              <a:lnSpc>
                <a:spcPct val="80000"/>
              </a:lnSpc>
            </a:pPr>
            <a:r>
              <a:rPr lang="tr-TR" altLang="tr-TR" sz="2800" dirty="0"/>
              <a:t>Times New Roman - 12 punto</a:t>
            </a:r>
          </a:p>
          <a:p>
            <a:pPr algn="ctr">
              <a:lnSpc>
                <a:spcPct val="80000"/>
              </a:lnSpc>
            </a:pPr>
            <a:r>
              <a:rPr lang="tr-TR" altLang="tr-TR" sz="2800" b="1" u="sng" dirty="0">
                <a:solidFill>
                  <a:srgbClr val="FF0000"/>
                </a:solidFill>
              </a:rPr>
              <a:t>veya</a:t>
            </a:r>
          </a:p>
          <a:p>
            <a:pPr>
              <a:lnSpc>
                <a:spcPct val="80000"/>
              </a:lnSpc>
            </a:pPr>
            <a:r>
              <a:rPr lang="tr-TR" altLang="tr-TR" sz="2800" dirty="0" err="1"/>
              <a:t>Arial</a:t>
            </a:r>
            <a:r>
              <a:rPr lang="tr-TR" altLang="tr-TR" sz="2800" dirty="0"/>
              <a:t> – 11 punto</a:t>
            </a:r>
          </a:p>
          <a:p>
            <a:pPr>
              <a:lnSpc>
                <a:spcPct val="80000"/>
              </a:lnSpc>
            </a:pPr>
            <a:endParaRPr lang="tr-TR" altLang="tr-TR" sz="2800" dirty="0"/>
          </a:p>
          <a:p>
            <a:pPr>
              <a:lnSpc>
                <a:spcPct val="80000"/>
              </a:lnSpc>
            </a:pPr>
            <a:r>
              <a:rPr lang="tr-TR" altLang="tr-TR" sz="2800" dirty="0">
                <a:solidFill>
                  <a:srgbClr val="FF0000"/>
                </a:solidFill>
              </a:rPr>
              <a:t>			- </a:t>
            </a:r>
            <a:r>
              <a:rPr lang="tr-TR" altLang="tr-TR" sz="2000" dirty="0">
                <a:solidFill>
                  <a:srgbClr val="FF0000"/>
                </a:solidFill>
              </a:rPr>
              <a:t>Gerektiği durumlarda metin kısmında 9</a:t>
            </a:r>
          </a:p>
          <a:p>
            <a:pPr>
              <a:lnSpc>
                <a:spcPct val="80000"/>
              </a:lnSpc>
            </a:pPr>
            <a:r>
              <a:rPr lang="tr-TR" altLang="tr-TR" sz="2000" dirty="0">
                <a:solidFill>
                  <a:srgbClr val="FF0000"/>
                </a:solidFill>
              </a:rPr>
              <a:t>			</a:t>
            </a:r>
            <a:r>
              <a:rPr lang="tr-TR" altLang="tr-TR" sz="2000" dirty="0" smtClean="0">
                <a:solidFill>
                  <a:srgbClr val="FF0000"/>
                </a:solidFill>
              </a:rPr>
              <a:t>-  </a:t>
            </a:r>
            <a:r>
              <a:rPr lang="tr-TR" altLang="tr-TR" sz="2000" dirty="0">
                <a:solidFill>
                  <a:srgbClr val="FF0000"/>
                </a:solidFill>
              </a:rPr>
              <a:t>İletişim bilgilerinde 8 </a:t>
            </a:r>
            <a:r>
              <a:rPr lang="tr-TR" altLang="tr-TR" sz="2000" dirty="0" smtClean="0">
                <a:solidFill>
                  <a:srgbClr val="FF0000"/>
                </a:solidFill>
              </a:rPr>
              <a:t>punto kullanılabilir.</a:t>
            </a:r>
            <a:endParaRPr lang="tr-TR" altLang="tr-TR" sz="2000" dirty="0">
              <a:solidFill>
                <a:srgbClr val="FF0000"/>
              </a:solidFill>
            </a:endParaRPr>
          </a:p>
        </p:txBody>
      </p:sp>
    </p:spTree>
    <p:extLst>
      <p:ext uri="{BB962C8B-B14F-4D97-AF65-F5344CB8AC3E}">
        <p14:creationId xmlns:p14="http://schemas.microsoft.com/office/powerpoint/2010/main" val="329664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2708</Words>
  <Application>Microsoft Office PowerPoint</Application>
  <PresentationFormat>Ekran Gösterisi (4:3)</PresentationFormat>
  <Paragraphs>811</Paragraphs>
  <Slides>61</Slides>
  <Notes>54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61</vt:i4>
      </vt:variant>
    </vt:vector>
  </HeadingPairs>
  <TitlesOfParts>
    <vt:vector size="69" baseType="lpstr">
      <vt:lpstr>Arial</vt:lpstr>
      <vt:lpstr>Calibri</vt:lpstr>
      <vt:lpstr>Franklin Gothic Book</vt:lpstr>
      <vt:lpstr>Palatino Linotype</vt:lpstr>
      <vt:lpstr>Times New Roman</vt:lpstr>
      <vt:lpstr>Wingdings</vt:lpstr>
      <vt:lpstr>Wingdings 2</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NAMIKCEYHAN</cp:lastModifiedBy>
  <cp:revision>75</cp:revision>
  <dcterms:created xsi:type="dcterms:W3CDTF">2015-06-26T12:20:03Z</dcterms:created>
  <dcterms:modified xsi:type="dcterms:W3CDTF">2017-05-18T10:34:42Z</dcterms:modified>
</cp:coreProperties>
</file>